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0" r:id="rId4"/>
    <p:sldId id="259" r:id="rId5"/>
  </p:sldIdLst>
  <p:sldSz cx="9144000" cy="6858000" type="screen4x3"/>
  <p:notesSz cx="7315200" cy="96012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0">
          <p15:clr>
            <a:srgbClr val="A4A3A4"/>
          </p15:clr>
        </p15:guide>
        <p15:guide id="2" pos="40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00000"/>
    <a:srgbClr val="2E3460"/>
    <a:srgbClr val="C65B0A"/>
    <a:srgbClr val="FFFFFF"/>
    <a:srgbClr val="66FF33"/>
    <a:srgbClr val="FF0E26"/>
    <a:srgbClr val="D3DEED"/>
    <a:srgbClr val="CC0000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92" autoAdjust="0"/>
    <p:restoredTop sz="85854" autoAdjust="0"/>
  </p:normalViewPr>
  <p:slideViewPr>
    <p:cSldViewPr snapToGrid="0">
      <p:cViewPr varScale="1">
        <p:scale>
          <a:sx n="96" d="100"/>
          <a:sy n="96" d="100"/>
        </p:scale>
        <p:origin x="1560" y="84"/>
      </p:cViewPr>
      <p:guideLst>
        <p:guide orient="horz" pos="3910"/>
        <p:guide pos="40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478"/>
    </p:cViewPr>
  </p:sorterViewPr>
  <p:notesViewPr>
    <p:cSldViewPr snapToGrid="0">
      <p:cViewPr varScale="1">
        <p:scale>
          <a:sx n="51" d="100"/>
          <a:sy n="51" d="100"/>
        </p:scale>
        <p:origin x="-1764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9F3AA0BF-FB25-4C25-A45B-3C3D35E8C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26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E54F027-0C91-4BB6-A139-BC938E3C3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50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anoSIUC@gmail.com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4C5F80-D222-4E08-82D0-6F7DB08E0D8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5363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Backup on </a:t>
            </a:r>
            <a:r>
              <a:rPr lang="en-US" dirty="0" err="1" smtClean="0"/>
              <a:t>google</a:t>
            </a:r>
            <a:r>
              <a:rPr lang="en-US" dirty="0" smtClean="0"/>
              <a:t> drive. User name </a:t>
            </a:r>
            <a:r>
              <a:rPr lang="en-US" dirty="0" smtClean="0">
                <a:hlinkClick r:id="rId3"/>
              </a:rPr>
              <a:t>nanoSIUC@gmail.com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54F027-0C91-4BB6-A139-BC938E3C3DB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359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-12490" y="577850"/>
            <a:ext cx="3055938" cy="5984875"/>
            <a:chOff x="-12490" y="577850"/>
            <a:chExt cx="3055938" cy="5984875"/>
          </a:xfrm>
        </p:grpSpPr>
        <p:pic>
          <p:nvPicPr>
            <p:cNvPr id="7" name="Picture 28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b="185"/>
            <a:stretch>
              <a:fillRect/>
            </a:stretch>
          </p:blipFill>
          <p:spPr bwMode="auto">
            <a:xfrm>
              <a:off x="-12490" y="577850"/>
              <a:ext cx="3055938" cy="5984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982756"/>
              <a:ext cx="1543050" cy="1520808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3571" y="2020857"/>
              <a:ext cx="1353753" cy="1341468"/>
            </a:xfrm>
            <a:prstGeom prst="rect">
              <a:avLst/>
            </a:prstGeom>
          </p:spPr>
        </p:pic>
      </p:grpSp>
      <p:sp>
        <p:nvSpPr>
          <p:cNvPr id="9" name="Text Box 17"/>
          <p:cNvSpPr txBox="1">
            <a:spLocks noChangeArrowheads="1"/>
          </p:cNvSpPr>
          <p:nvPr userDrawn="1"/>
        </p:nvSpPr>
        <p:spPr bwMode="auto">
          <a:xfrm>
            <a:off x="3947391" y="1376452"/>
            <a:ext cx="4931761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algn="r"/>
            <a:r>
              <a:rPr lang="en-US" sz="2800" dirty="0" smtClean="0">
                <a:latin typeface="Tahoma" pitchFamily="34" charset="0"/>
                <a:cs typeface="Tahoma" pitchFamily="34" charset="0"/>
              </a:rPr>
              <a:t>Simulation/Modeling Data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algn="r"/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Storage</a:t>
            </a:r>
            <a:r>
              <a:rPr lang="en-US" sz="2800" baseline="0" dirty="0" smtClean="0">
                <a:latin typeface="Tahoma" pitchFamily="34" charset="0"/>
                <a:cs typeface="Tahoma" pitchFamily="34" charset="0"/>
              </a:rPr>
              <a:t> and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Management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algn="r"/>
            <a:endParaRPr lang="en-US" sz="2800" dirty="0">
              <a:latin typeface="Tahoma" pitchFamily="34" charset="0"/>
              <a:cs typeface="Tahoma" pitchFamily="34" charset="0"/>
            </a:endParaRPr>
          </a:p>
          <a:p>
            <a:pPr algn="r"/>
            <a:endParaRPr lang="en-US" sz="2000" dirty="0" smtClean="0">
              <a:latin typeface="Tahoma" pitchFamily="34" charset="0"/>
              <a:cs typeface="Tahoma" pitchFamily="34" charset="0"/>
            </a:endParaRPr>
          </a:p>
          <a:p>
            <a:pPr algn="r"/>
            <a:endParaRPr lang="en-US" sz="2000" dirty="0" smtClean="0">
              <a:latin typeface="Tahoma" pitchFamily="34" charset="0"/>
              <a:cs typeface="Tahoma" pitchFamily="34" charset="0"/>
            </a:endParaRPr>
          </a:p>
          <a:p>
            <a:pPr algn="r"/>
            <a:endParaRPr lang="en-US" sz="2000" dirty="0">
              <a:latin typeface="Tahoma" pitchFamily="34" charset="0"/>
              <a:cs typeface="Tahoma" pitchFamily="34" charset="0"/>
            </a:endParaRPr>
          </a:p>
          <a:p>
            <a:pPr algn="r"/>
            <a:endParaRPr lang="en-US" sz="2000" dirty="0">
              <a:latin typeface="Tahoma" pitchFamily="34" charset="0"/>
              <a:cs typeface="Tahoma" pitchFamily="34" charset="0"/>
            </a:endParaRPr>
          </a:p>
          <a:p>
            <a:pPr algn="r"/>
            <a:endParaRPr lang="en-US" sz="1600" i="1" dirty="0" smtClean="0">
              <a:latin typeface="Tahoma" pitchFamily="34" charset="0"/>
              <a:cs typeface="Tahoma" pitchFamily="34" charset="0"/>
            </a:endParaRPr>
          </a:p>
          <a:p>
            <a:pPr algn="r"/>
            <a:endParaRPr lang="en-US" sz="1600" i="1" dirty="0" smtClean="0">
              <a:latin typeface="Tahoma" pitchFamily="34" charset="0"/>
              <a:cs typeface="Tahoma" pitchFamily="34" charset="0"/>
            </a:endParaRPr>
          </a:p>
          <a:p>
            <a:pPr algn="r"/>
            <a:endParaRPr lang="en-US" sz="1600" i="1" dirty="0" smtClean="0">
              <a:latin typeface="Tahoma" pitchFamily="34" charset="0"/>
              <a:cs typeface="Tahoma" pitchFamily="34" charset="0"/>
            </a:endParaRPr>
          </a:p>
          <a:p>
            <a:pPr algn="r"/>
            <a:endParaRPr lang="en-US" sz="1600" i="1" dirty="0" smtClean="0">
              <a:latin typeface="Tahoma" pitchFamily="34" charset="0"/>
              <a:cs typeface="Tahoma" pitchFamily="34" charset="0"/>
            </a:endParaRPr>
          </a:p>
          <a:p>
            <a:pPr algn="r"/>
            <a:endParaRPr lang="en-US" sz="1600" i="1" dirty="0" smtClean="0">
              <a:latin typeface="Tahoma" pitchFamily="34" charset="0"/>
              <a:cs typeface="Tahoma" pitchFamily="34" charset="0"/>
            </a:endParaRPr>
          </a:p>
          <a:p>
            <a:pPr algn="r"/>
            <a:endParaRPr lang="en-US" sz="1600" i="1" dirty="0" smtClean="0">
              <a:latin typeface="Tahoma" pitchFamily="34" charset="0"/>
              <a:cs typeface="Tahoma" pitchFamily="34" charset="0"/>
            </a:endParaRPr>
          </a:p>
          <a:p>
            <a:pPr algn="r"/>
            <a:r>
              <a:rPr lang="en-US" sz="1600" i="1" dirty="0" smtClean="0">
                <a:latin typeface="Tahoma" pitchFamily="34" charset="0"/>
                <a:cs typeface="Tahoma" pitchFamily="34" charset="0"/>
              </a:rPr>
              <a:t>To Comply with NSF’s Data Management Policy</a:t>
            </a:r>
            <a:endParaRPr lang="en-US" sz="1600" i="1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895350"/>
            <a:ext cx="8229600" cy="52308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>
              <a:defRPr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>
              <a:defRPr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>
              <a:defRPr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 idx="10"/>
          </p:nvPr>
        </p:nvSpPr>
        <p:spPr>
          <a:xfrm>
            <a:off x="847165" y="80682"/>
            <a:ext cx="8229600" cy="397715"/>
          </a:xfrm>
          <a:prstGeom prst="rect">
            <a:avLst/>
          </a:prstGeom>
        </p:spPr>
        <p:txBody>
          <a:bodyPr/>
          <a:lstStyle>
            <a:lvl1pPr>
              <a:defRPr sz="2400" b="0" i="0" cap="small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165" y="80682"/>
            <a:ext cx="8229600" cy="397715"/>
          </a:xfrm>
          <a:prstGeom prst="rect">
            <a:avLst/>
          </a:prstGeom>
        </p:spPr>
        <p:txBody>
          <a:bodyPr/>
          <a:lstStyle>
            <a:lvl1pPr>
              <a:defRPr sz="2400" b="0" i="0" cap="small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7"/>
          <p:cNvSpPr>
            <a:spLocks noChangeArrowheads="1"/>
          </p:cNvSpPr>
          <p:nvPr userDrawn="1"/>
        </p:nvSpPr>
        <p:spPr bwMode="auto">
          <a:xfrm rot="10800000">
            <a:off x="-15811" y="6562725"/>
            <a:ext cx="9156700" cy="304800"/>
          </a:xfrm>
          <a:prstGeom prst="rect">
            <a:avLst/>
          </a:prstGeom>
          <a:gradFill flip="none" rotWithShape="1">
            <a:gsLst>
              <a:gs pos="33000">
                <a:srgbClr val="663300">
                  <a:lumMod val="0"/>
                </a:srgbClr>
              </a:gs>
              <a:gs pos="73000">
                <a:srgbClr val="663300"/>
              </a:gs>
              <a:gs pos="56000">
                <a:srgbClr val="400040"/>
              </a:gs>
              <a:gs pos="0">
                <a:srgbClr val="663300"/>
              </a:gs>
              <a:gs pos="83000">
                <a:srgbClr val="6633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2" name="Rectangle 27"/>
          <p:cNvSpPr>
            <a:spLocks noChangeArrowheads="1"/>
          </p:cNvSpPr>
          <p:nvPr userDrawn="1"/>
        </p:nvSpPr>
        <p:spPr bwMode="auto">
          <a:xfrm>
            <a:off x="-12700" y="-12700"/>
            <a:ext cx="9156700" cy="609600"/>
          </a:xfrm>
          <a:prstGeom prst="rect">
            <a:avLst/>
          </a:prstGeom>
          <a:gradFill flip="none" rotWithShape="1">
            <a:gsLst>
              <a:gs pos="21000">
                <a:srgbClr val="663300">
                  <a:lumMod val="0"/>
                </a:srgbClr>
              </a:gs>
              <a:gs pos="61000">
                <a:srgbClr val="663300"/>
              </a:gs>
              <a:gs pos="75000">
                <a:srgbClr val="400040"/>
              </a:gs>
              <a:gs pos="0">
                <a:srgbClr val="C00000"/>
              </a:gs>
              <a:gs pos="100000">
                <a:srgbClr val="8000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-9424" y="6573838"/>
            <a:ext cx="4246675" cy="2846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5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nano@SIUC</a:t>
            </a:r>
            <a:r>
              <a:rPr lang="en-US" sz="125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 /  Southern Illinois University at</a:t>
            </a:r>
            <a:r>
              <a:rPr lang="en-US" sz="1250" baseline="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Carbondale</a:t>
            </a:r>
            <a:endParaRPr lang="en-US" sz="125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6" name="Picture 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-9523"/>
            <a:ext cx="906780" cy="599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nsf1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8450106" y="6171523"/>
            <a:ext cx="690783" cy="6949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0C0C0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0C0C0"/>
          </a:solidFill>
          <a:latin typeface="Trebuchet MS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0C0C0"/>
          </a:solidFill>
          <a:latin typeface="Trebuchet MS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0C0C0"/>
          </a:solidFill>
          <a:latin typeface="Trebuchet MS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0C0C0"/>
          </a:solidFill>
          <a:latin typeface="Trebuchet MS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000" b="1">
          <a:solidFill>
            <a:srgbClr val="C0C0C0"/>
          </a:solidFill>
          <a:latin typeface="Trebuchet MS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000" b="1">
          <a:solidFill>
            <a:srgbClr val="C0C0C0"/>
          </a:solidFill>
          <a:latin typeface="Trebuchet MS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000" b="1">
          <a:solidFill>
            <a:srgbClr val="C0C0C0"/>
          </a:solidFill>
          <a:latin typeface="Trebuchet MS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000" b="1">
          <a:solidFill>
            <a:srgbClr val="C0C0C0"/>
          </a:solidFill>
          <a:latin typeface="Trebuchet MS" pitchFamily="34" charset="0"/>
        </a:defRPr>
      </a:lvl9pPr>
    </p:titleStyle>
    <p:bodyStyle>
      <a:lvl1pPr marL="111125" indent="-111125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36550" indent="-111125" algn="l" rtl="0" eaLnBrk="0" fontAlgn="base" hangingPunct="0">
        <a:spcBef>
          <a:spcPct val="20000"/>
        </a:spcBef>
        <a:spcAft>
          <a:spcPct val="0"/>
        </a:spcAft>
        <a:buClr>
          <a:srgbClr val="5781BB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565150" indent="-114300" algn="l" rtl="0" eaLnBrk="0" fontAlgn="base" hangingPunct="0">
        <a:spcBef>
          <a:spcPct val="20000"/>
        </a:spcBef>
        <a:spcAft>
          <a:spcPct val="0"/>
        </a:spcAft>
        <a:buFont typeface="Webdings" pitchFamily="18" charset="2"/>
        <a:buChar char="a"/>
        <a:defRPr sz="1400">
          <a:solidFill>
            <a:schemeClr val="tx1"/>
          </a:solidFill>
          <a:latin typeface="+mn-lt"/>
        </a:defRPr>
      </a:lvl3pPr>
      <a:lvl4pPr marL="850900" indent="-171450" algn="l" rtl="0" eaLnBrk="0" fontAlgn="base" hangingPunct="0">
        <a:spcBef>
          <a:spcPct val="20000"/>
        </a:spcBef>
        <a:spcAft>
          <a:spcPct val="0"/>
        </a:spcAft>
        <a:buClr>
          <a:srgbClr val="415F8A"/>
        </a:buClr>
        <a:buFont typeface="Webdings" pitchFamily="18" charset="2"/>
        <a:buChar char="4"/>
        <a:defRPr sz="1400">
          <a:solidFill>
            <a:schemeClr val="tx1"/>
          </a:solidFill>
          <a:latin typeface="+mn-lt"/>
        </a:defRPr>
      </a:lvl4pPr>
      <a:lvl5pPr marL="1193800" indent="-228600" algn="l" rtl="0" eaLnBrk="0" fontAlgn="base" hangingPunct="0">
        <a:spcBef>
          <a:spcPct val="20000"/>
        </a:spcBef>
        <a:spcAft>
          <a:spcPct val="0"/>
        </a:spcAft>
        <a:buClr>
          <a:srgbClr val="324664"/>
        </a:buClr>
        <a:buFont typeface="Webdings" pitchFamily="18" charset="2"/>
        <a:buChar char="8"/>
        <a:defRPr sz="1400">
          <a:solidFill>
            <a:schemeClr val="tx1"/>
          </a:solidFill>
          <a:latin typeface="+mn-lt"/>
        </a:defRPr>
      </a:lvl5pPr>
      <a:lvl6pPr marL="1651000" indent="-228600" algn="l" rtl="0" fontAlgn="base">
        <a:spcBef>
          <a:spcPct val="20000"/>
        </a:spcBef>
        <a:spcAft>
          <a:spcPct val="0"/>
        </a:spcAft>
        <a:buClr>
          <a:srgbClr val="324664"/>
        </a:buClr>
        <a:buFont typeface="Webdings" pitchFamily="18" charset="2"/>
        <a:buChar char="8"/>
        <a:defRPr sz="1400">
          <a:solidFill>
            <a:schemeClr val="tx1"/>
          </a:solidFill>
          <a:latin typeface="+mn-lt"/>
        </a:defRPr>
      </a:lvl6pPr>
      <a:lvl7pPr marL="2108200" indent="-228600" algn="l" rtl="0" fontAlgn="base">
        <a:spcBef>
          <a:spcPct val="20000"/>
        </a:spcBef>
        <a:spcAft>
          <a:spcPct val="0"/>
        </a:spcAft>
        <a:buClr>
          <a:srgbClr val="324664"/>
        </a:buClr>
        <a:buFont typeface="Webdings" pitchFamily="18" charset="2"/>
        <a:buChar char="8"/>
        <a:defRPr sz="1400">
          <a:solidFill>
            <a:schemeClr val="tx1"/>
          </a:solidFill>
          <a:latin typeface="+mn-lt"/>
        </a:defRPr>
      </a:lvl7pPr>
      <a:lvl8pPr marL="2565400" indent="-228600" algn="l" rtl="0" fontAlgn="base">
        <a:spcBef>
          <a:spcPct val="20000"/>
        </a:spcBef>
        <a:spcAft>
          <a:spcPct val="0"/>
        </a:spcAft>
        <a:buClr>
          <a:srgbClr val="324664"/>
        </a:buClr>
        <a:buFont typeface="Webdings" pitchFamily="18" charset="2"/>
        <a:buChar char="8"/>
        <a:defRPr sz="1400">
          <a:solidFill>
            <a:schemeClr val="tx1"/>
          </a:solidFill>
          <a:latin typeface="+mn-lt"/>
        </a:defRPr>
      </a:lvl8pPr>
      <a:lvl9pPr marL="3022600" indent="-228600" algn="l" rtl="0" fontAlgn="base">
        <a:spcBef>
          <a:spcPct val="20000"/>
        </a:spcBef>
        <a:spcAft>
          <a:spcPct val="0"/>
        </a:spcAft>
        <a:buClr>
          <a:srgbClr val="324664"/>
        </a:buClr>
        <a:buFont typeface="Webdings" pitchFamily="18" charset="2"/>
        <a:buChar char="8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6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49" y="80682"/>
            <a:ext cx="7343215" cy="397715"/>
          </a:xfrm>
        </p:spPr>
        <p:txBody>
          <a:bodyPr/>
          <a:lstStyle/>
          <a:p>
            <a:r>
              <a:rPr lang="en-US" dirty="0" smtClean="0"/>
              <a:t>Creation and Naming </a:t>
            </a:r>
            <a:r>
              <a:rPr lang="en-US" dirty="0" smtClean="0"/>
              <a:t>the </a:t>
            </a:r>
            <a:r>
              <a:rPr lang="en-US" dirty="0" smtClean="0"/>
              <a:t>Data Folder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42975" y="828042"/>
            <a:ext cx="73847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Purpose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: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Managing simulation results and outcomes to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comply with NSF’s data management requirements/policies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5606" y="2471982"/>
            <a:ext cx="8459293" cy="2019677"/>
          </a:xfrm>
          <a:prstGeom prst="rect">
            <a:avLst/>
          </a:prstGeom>
        </p:spPr>
        <p:txBody>
          <a:bodyPr/>
          <a:lstStyle/>
          <a:p>
            <a:pPr marL="111125" marR="0" lvl="0" indent="-365760" algn="l" defTabSz="914400" rtl="0" eaLnBrk="0" fontAlgn="base" latinLnBrk="0" hangingPunct="0">
              <a:spcBef>
                <a:spcPts val="0"/>
              </a:spcBef>
              <a:spcAft>
                <a:spcPts val="180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Folder name </a:t>
            </a:r>
          </a:p>
          <a:p>
            <a:pPr marL="568325" lvl="1" indent="-365760" eaLnBrk="0" hangingPunct="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ü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Year (ex : 2013, 2014)</a:t>
            </a:r>
          </a:p>
          <a:p>
            <a:pPr marL="568325" lvl="1" indent="-365760" eaLnBrk="0" hangingPunct="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ü"/>
            </a:pPr>
            <a:r>
              <a:rPr lang="en-US" kern="0" dirty="0" smtClean="0">
                <a:latin typeface="Tahoma" pitchFamily="34" charset="0"/>
                <a:cs typeface="Tahoma" pitchFamily="34" charset="0"/>
              </a:rPr>
              <a:t>Paper/Conference </a:t>
            </a:r>
            <a:r>
              <a:rPr lang="en-US" kern="0" dirty="0" smtClean="0">
                <a:latin typeface="Tahoma" pitchFamily="34" charset="0"/>
                <a:cs typeface="Tahoma" pitchFamily="34" charset="0"/>
              </a:rPr>
              <a:t>(ex: </a:t>
            </a:r>
            <a:r>
              <a:rPr lang="en-US" kern="0" dirty="0" smtClean="0">
                <a:latin typeface="Tahoma" pitchFamily="34" charset="0"/>
                <a:cs typeface="Tahoma" pitchFamily="34" charset="0"/>
              </a:rPr>
              <a:t>IEEE_TED, APL, APS, IEDM, IWCE)</a:t>
            </a:r>
            <a:endParaRPr lang="en-US" kern="0" dirty="0" smtClean="0">
              <a:latin typeface="Tahoma" pitchFamily="34" charset="0"/>
              <a:cs typeface="Tahoma" pitchFamily="34" charset="0"/>
            </a:endParaRPr>
          </a:p>
          <a:p>
            <a:pPr marL="568325" lvl="1" indent="-365760" eaLnBrk="0" hangingPunct="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ü"/>
            </a:pPr>
            <a:r>
              <a:rPr lang="en-US" kern="0" dirty="0" smtClean="0">
                <a:latin typeface="Tahoma" pitchFamily="34" charset="0"/>
                <a:cs typeface="Tahoma" pitchFamily="34" charset="0"/>
              </a:rPr>
              <a:t>Last name of first/corresponding author </a:t>
            </a:r>
            <a:r>
              <a:rPr lang="en-US" kern="0" dirty="0" smtClean="0">
                <a:latin typeface="Tahoma" pitchFamily="34" charset="0"/>
                <a:cs typeface="Tahoma" pitchFamily="34" charset="0"/>
              </a:rPr>
              <a:t>(ex</a:t>
            </a:r>
            <a:r>
              <a:rPr lang="en-US" kern="0" dirty="0" smtClean="0">
                <a:latin typeface="Tahoma" pitchFamily="34" charset="0"/>
                <a:cs typeface="Tahoma" pitchFamily="34" charset="0"/>
              </a:rPr>
              <a:t>: Smith, Chimalgi, Ahmed)</a:t>
            </a:r>
            <a:endParaRPr lang="en-US" kern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42975" y="4978119"/>
            <a:ext cx="182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25" lvl="0" indent="-365760" eaLnBrk="0" hangingPunct="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v"/>
              <a:defRPr/>
            </a:pPr>
            <a:r>
              <a:rPr lang="en-US" kern="0" dirty="0" smtClean="0">
                <a:latin typeface="Tahoma" pitchFamily="34" charset="0"/>
                <a:cs typeface="Tahoma" pitchFamily="34" charset="0"/>
              </a:rPr>
              <a:t>Example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052" y="4978119"/>
            <a:ext cx="1981200" cy="371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49" y="80682"/>
            <a:ext cx="7343215" cy="397715"/>
          </a:xfrm>
        </p:spPr>
        <p:txBody>
          <a:bodyPr/>
          <a:lstStyle/>
          <a:p>
            <a:r>
              <a:rPr lang="en-US" dirty="0" smtClean="0"/>
              <a:t>Subfolders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9931" y="1361698"/>
            <a:ext cx="8496833" cy="4058027"/>
          </a:xfrm>
          <a:prstGeom prst="rect">
            <a:avLst/>
          </a:prstGeom>
        </p:spPr>
        <p:txBody>
          <a:bodyPr/>
          <a:lstStyle/>
          <a:p>
            <a:pPr marL="111125" indent="-36576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en-US" kern="0" dirty="0" smtClean="0">
                <a:latin typeface="Tahoma" pitchFamily="34" charset="0"/>
                <a:cs typeface="Tahoma" pitchFamily="34" charset="0"/>
              </a:rPr>
              <a:t>Code :  </a:t>
            </a:r>
            <a:r>
              <a:rPr lang="en-US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Input files + </a:t>
            </a:r>
            <a:r>
              <a:rPr lang="en-US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submission </a:t>
            </a:r>
            <a:r>
              <a:rPr lang="en-US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scripts + </a:t>
            </a:r>
            <a:r>
              <a:rPr lang="en-US" i="1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static</a:t>
            </a:r>
            <a:r>
              <a:rPr lang="en-US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executables (you 		    	    may need to FTP these files from the cluster/server to a local drive)</a:t>
            </a:r>
            <a:endParaRPr lang="en-US" kern="0" dirty="0" smtClean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  <a:p>
            <a:pPr marL="111125" indent="-365760" eaLnBrk="0" hangingPunc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kern="0" dirty="0" smtClean="0">
                <a:latin typeface="Tahoma" pitchFamily="34" charset="0"/>
                <a:cs typeface="Tahoma" pitchFamily="34" charset="0"/>
              </a:rPr>
              <a:t>Data :</a:t>
            </a:r>
            <a:r>
              <a:rPr lang="en-US" kern="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en-US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Output </a:t>
            </a:r>
            <a:r>
              <a:rPr lang="en-US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data files </a:t>
            </a:r>
            <a:r>
              <a:rPr lang="en-US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generated (.</a:t>
            </a:r>
            <a:r>
              <a:rPr lang="en-US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txt, </a:t>
            </a:r>
            <a:r>
              <a:rPr lang="en-US" kern="0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ascii</a:t>
            </a:r>
            <a:r>
              <a:rPr lang="en-US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files, </a:t>
            </a:r>
            <a:r>
              <a:rPr lang="en-US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etc. FTP to local drive)</a:t>
            </a:r>
            <a:endParaRPr lang="en-US" kern="0" dirty="0" smtClean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  <a:p>
            <a:pPr marL="111125" indent="-365760" eaLnBrk="0" hangingPunc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kern="0" dirty="0" smtClean="0">
                <a:latin typeface="Tahoma" pitchFamily="34" charset="0"/>
                <a:cs typeface="Tahoma" pitchFamily="34" charset="0"/>
              </a:rPr>
              <a:t>Post-processing </a:t>
            </a:r>
            <a:r>
              <a:rPr lang="en-US" kern="0" dirty="0" smtClean="0">
                <a:latin typeface="Tahoma" pitchFamily="34" charset="0"/>
                <a:cs typeface="Tahoma" pitchFamily="34" charset="0"/>
              </a:rPr>
              <a:t>: </a:t>
            </a:r>
            <a:r>
              <a:rPr lang="en-US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Excel, </a:t>
            </a:r>
            <a:r>
              <a:rPr lang="en-US" kern="0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matlab</a:t>
            </a:r>
            <a:r>
              <a:rPr lang="en-US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i="1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origin </a:t>
            </a:r>
            <a:r>
              <a:rPr lang="en-US" i="1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project </a:t>
            </a:r>
            <a:r>
              <a:rPr lang="en-US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(.</a:t>
            </a:r>
            <a:r>
              <a:rPr lang="en-US" kern="0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opj</a:t>
            </a:r>
            <a:r>
              <a:rPr lang="en-US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), </a:t>
            </a:r>
            <a:r>
              <a:rPr lang="en-US" kern="0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ppt</a:t>
            </a:r>
            <a:r>
              <a:rPr lang="en-US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/adobe images</a:t>
            </a:r>
            <a:endParaRPr lang="en-US" kern="0" dirty="0" smtClean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  <a:p>
            <a:pPr marL="111125" indent="-365760" eaLnBrk="0" hangingPunc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kern="0" dirty="0" smtClean="0">
                <a:latin typeface="Tahoma" pitchFamily="34" charset="0"/>
                <a:cs typeface="Tahoma" pitchFamily="34" charset="0"/>
              </a:rPr>
              <a:t>Publication/Presentation</a:t>
            </a:r>
            <a:endParaRPr lang="en-US" kern="0" dirty="0" smtClean="0">
              <a:latin typeface="Tahoma" pitchFamily="34" charset="0"/>
              <a:cs typeface="Tahoma" pitchFamily="34" charset="0"/>
            </a:endParaRPr>
          </a:p>
          <a:p>
            <a:pPr marL="568325" lvl="1" indent="-365760" eaLnBrk="0" hangingPunc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kern="0" dirty="0" smtClean="0">
                <a:latin typeface="Tahoma" pitchFamily="34" charset="0"/>
                <a:cs typeface="Tahoma" pitchFamily="34" charset="0"/>
              </a:rPr>
              <a:t>Images/Figures </a:t>
            </a:r>
            <a:r>
              <a:rPr lang="en-US" kern="0" dirty="0" smtClean="0">
                <a:latin typeface="Tahoma" pitchFamily="34" charset="0"/>
                <a:cs typeface="Tahoma" pitchFamily="34" charset="0"/>
              </a:rPr>
              <a:t>– </a:t>
            </a:r>
            <a:r>
              <a:rPr lang="en-US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final images submitted (.</a:t>
            </a:r>
            <a:r>
              <a:rPr lang="en-US" kern="0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png</a:t>
            </a:r>
            <a:r>
              <a:rPr lang="en-US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) </a:t>
            </a:r>
          </a:p>
          <a:p>
            <a:pPr marL="568325" lvl="1" indent="-365760" eaLnBrk="0" hangingPunc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kern="0" dirty="0" smtClean="0">
                <a:latin typeface="Tahoma" pitchFamily="34" charset="0"/>
                <a:cs typeface="Tahoma" pitchFamily="34" charset="0"/>
              </a:rPr>
              <a:t>Word/Latex </a:t>
            </a:r>
            <a:r>
              <a:rPr lang="en-US" kern="0" dirty="0" smtClean="0">
                <a:latin typeface="Tahoma" pitchFamily="34" charset="0"/>
                <a:cs typeface="Tahoma" pitchFamily="34" charset="0"/>
              </a:rPr>
              <a:t>– </a:t>
            </a:r>
            <a:r>
              <a:rPr lang="en-US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manuscript, cover letter (.doc)</a:t>
            </a:r>
          </a:p>
          <a:p>
            <a:pPr marL="568325" lvl="1" indent="-365760" eaLnBrk="0" hangingPunc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kern="0" dirty="0" err="1" smtClean="0">
                <a:latin typeface="Tahoma" pitchFamily="34" charset="0"/>
                <a:cs typeface="Tahoma" pitchFamily="34" charset="0"/>
              </a:rPr>
              <a:t>pdf</a:t>
            </a:r>
            <a:r>
              <a:rPr lang="en-US" kern="0" dirty="0" smtClean="0">
                <a:latin typeface="Tahoma" pitchFamily="34" charset="0"/>
                <a:cs typeface="Tahoma" pitchFamily="34" charset="0"/>
              </a:rPr>
              <a:t> – </a:t>
            </a:r>
            <a:r>
              <a:rPr lang="en-US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copyright receipt, review, template, </a:t>
            </a:r>
            <a:r>
              <a:rPr lang="en-US" kern="0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manusrcript</a:t>
            </a:r>
            <a:r>
              <a:rPr lang="en-US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(.</a:t>
            </a:r>
            <a:r>
              <a:rPr lang="en-US" kern="0" dirty="0" err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pdf</a:t>
            </a:r>
            <a:r>
              <a:rPr lang="en-US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)</a:t>
            </a:r>
          </a:p>
          <a:p>
            <a:pPr marL="568325" lvl="1" indent="-365760" eaLnBrk="0" hangingPunc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kern="0" dirty="0" err="1" smtClean="0">
                <a:latin typeface="Tahoma" pitchFamily="34" charset="0"/>
                <a:cs typeface="Tahoma" pitchFamily="34" charset="0"/>
              </a:rPr>
              <a:t>ppt</a:t>
            </a:r>
            <a:r>
              <a:rPr lang="en-US" kern="0" dirty="0" smtClean="0">
                <a:latin typeface="Tahoma" pitchFamily="34" charset="0"/>
                <a:cs typeface="Tahoma" pitchFamily="34" charset="0"/>
              </a:rPr>
              <a:t> – </a:t>
            </a:r>
            <a:r>
              <a:rPr lang="en-US" kern="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presentation at seminar/conference (if applicable)</a:t>
            </a:r>
          </a:p>
          <a:p>
            <a:pPr marL="568325" lvl="1" indent="-365760" eaLnBrk="0" hangingPunct="0">
              <a:spcBef>
                <a:spcPts val="0"/>
              </a:spcBef>
              <a:spcAft>
                <a:spcPts val="600"/>
              </a:spcAft>
            </a:pPr>
            <a:endParaRPr lang="en-US" kern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17035" y="5668251"/>
            <a:ext cx="6978098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indent="-365760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IMPORTANT: .zip or .tar the folder </a:t>
            </a:r>
            <a:r>
              <a:rPr lang="en-US" kern="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and upload it to the storage location (google drive/SIU servers, as instructed by your adviser)</a:t>
            </a:r>
            <a:endParaRPr lang="en-US" kern="0" dirty="0" smtClean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ounded Rectangular Callout 12"/>
          <p:cNvSpPr/>
          <p:nvPr/>
        </p:nvSpPr>
        <p:spPr bwMode="auto">
          <a:xfrm>
            <a:off x="6162675" y="1135771"/>
            <a:ext cx="2343150" cy="238363"/>
          </a:xfrm>
          <a:prstGeom prst="wedgeRoundRectCallout">
            <a:avLst>
              <a:gd name="adj1" fmla="val -62377"/>
              <a:gd name="adj2" fmla="val 80128"/>
              <a:gd name="adj3" fmla="val 16667"/>
            </a:avLst>
          </a:prstGeom>
          <a:solidFill>
            <a:srgbClr val="FFC000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kern="0" dirty="0" smtClean="0">
                <a:latin typeface="Tahoma" pitchFamily="34" charset="0"/>
                <a:cs typeface="Tahoma" pitchFamily="34" charset="0"/>
              </a:rPr>
              <a:t>Source code and makefile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6162675" y="1142280"/>
            <a:ext cx="2295525" cy="257175"/>
            <a:chOff x="6181725" y="1123950"/>
            <a:chExt cx="2295525" cy="257175"/>
          </a:xfrm>
        </p:grpSpPr>
        <p:cxnSp>
          <p:nvCxnSpPr>
            <p:cNvPr id="16" name="Straight Connector 15"/>
            <p:cNvCxnSpPr/>
            <p:nvPr/>
          </p:nvCxnSpPr>
          <p:spPr bwMode="auto">
            <a:xfrm>
              <a:off x="6181725" y="1133475"/>
              <a:ext cx="2295525" cy="238125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6200775" y="1123950"/>
              <a:ext cx="2266950" cy="257175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" y="762000"/>
            <a:ext cx="1981200" cy="3714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02" y="5817251"/>
            <a:ext cx="2019300" cy="485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49" y="80682"/>
            <a:ext cx="7343215" cy="397715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252538"/>
            <a:ext cx="8763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71788" y="1214438"/>
            <a:ext cx="8286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62525" y="1223963"/>
            <a:ext cx="1295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96163" y="1281113"/>
            <a:ext cx="10382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5" name="Group 64"/>
          <p:cNvGrpSpPr/>
          <p:nvPr/>
        </p:nvGrpSpPr>
        <p:grpSpPr>
          <a:xfrm>
            <a:off x="2238375" y="1724025"/>
            <a:ext cx="2286000" cy="4663440"/>
            <a:chOff x="2238375" y="1724025"/>
            <a:chExt cx="2286000" cy="4663440"/>
          </a:xfrm>
        </p:grpSpPr>
        <p:sp>
          <p:nvSpPr>
            <p:cNvPr id="25" name="Rectangle 24"/>
            <p:cNvSpPr/>
            <p:nvPr/>
          </p:nvSpPr>
          <p:spPr>
            <a:xfrm>
              <a:off x="2428876" y="1839011"/>
              <a:ext cx="20574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11125" lvl="0" indent="-365760" eaLnBrk="0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Output files – data used for extracting and plotting</a:t>
              </a:r>
            </a:p>
            <a:p>
              <a:pPr marL="91440" lvl="0" indent="-91440" eaLnBrk="0" hangingPunct="0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Char char="ü"/>
                <a:defRPr/>
              </a:pP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 txt inputs</a:t>
              </a:r>
            </a:p>
          </p:txBody>
        </p:sp>
        <p:sp>
          <p:nvSpPr>
            <p:cNvPr id="29" name="Right Arrow 28"/>
            <p:cNvSpPr/>
            <p:nvPr/>
          </p:nvSpPr>
          <p:spPr bwMode="auto">
            <a:xfrm>
              <a:off x="2276474" y="1895477"/>
              <a:ext cx="182880" cy="182880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238375" y="1724025"/>
              <a:ext cx="2286000" cy="4663440"/>
            </a:xfrm>
            <a:prstGeom prst="rect">
              <a:avLst/>
            </a:prstGeom>
            <a:noFill/>
            <a:ln w="158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47625" y="1724025"/>
            <a:ext cx="2338388" cy="4663440"/>
            <a:chOff x="47625" y="1724025"/>
            <a:chExt cx="2338388" cy="4663440"/>
          </a:xfrm>
        </p:grpSpPr>
        <p:pic>
          <p:nvPicPr>
            <p:cNvPr id="2057" name="Picture 9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42888" y="3933825"/>
              <a:ext cx="2143125" cy="1104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90513" y="1833563"/>
              <a:ext cx="8286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7" name="Rectangle 16"/>
            <p:cNvSpPr/>
            <p:nvPr/>
          </p:nvSpPr>
          <p:spPr>
            <a:xfrm>
              <a:off x="295275" y="2258111"/>
              <a:ext cx="1885950" cy="646331"/>
            </a:xfrm>
            <a:prstGeom prst="rect">
              <a:avLst/>
            </a:prstGeom>
            <a:ln w="12700">
              <a:solidFill>
                <a:srgbClr val="C00000"/>
              </a:solidFill>
              <a:prstDash val="solid"/>
            </a:ln>
          </p:spPr>
          <p:txBody>
            <a:bodyPr wrap="square">
              <a:spAutoFit/>
            </a:bodyPr>
            <a:lstStyle/>
            <a:p>
              <a:pPr marL="111125" lvl="0" indent="-365760" eaLnBrk="0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Input files(run directory)</a:t>
              </a:r>
            </a:p>
            <a:p>
              <a:pPr marL="91440" lvl="0" indent="-91440" eaLnBrk="0" hangingPunct="0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Char char="ü"/>
                <a:defRPr/>
              </a:pP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 xml/input file</a:t>
              </a:r>
            </a:p>
            <a:p>
              <a:pPr marL="91440" lvl="0" indent="-91440" eaLnBrk="0" hangingPunct="0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Char char="ü"/>
                <a:defRPr/>
              </a:pP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 submit scripts</a:t>
              </a:r>
            </a:p>
          </p:txBody>
        </p:sp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19088" y="3019425"/>
              <a:ext cx="847725" cy="419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" name="Rectangle 18"/>
            <p:cNvSpPr/>
            <p:nvPr/>
          </p:nvSpPr>
          <p:spPr>
            <a:xfrm>
              <a:off x="304800" y="3429686"/>
              <a:ext cx="809625" cy="276999"/>
            </a:xfrm>
            <a:prstGeom prst="rect">
              <a:avLst/>
            </a:prstGeom>
            <a:ln w="12700"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marL="91440" lvl="0" indent="-91440" eaLnBrk="0" hangingPunct="0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Char char="ü"/>
                <a:defRPr/>
              </a:pP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.m files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95275" y="5020361"/>
              <a:ext cx="1257299" cy="276999"/>
            </a:xfrm>
            <a:prstGeom prst="rect">
              <a:avLst/>
            </a:prstGeom>
            <a:ln w="12700"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marL="111125" lvl="0" indent="-365760" eaLnBrk="0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Executable files</a:t>
              </a:r>
            </a:p>
          </p:txBody>
        </p:sp>
        <p:sp>
          <p:nvSpPr>
            <p:cNvPr id="26" name="Right Arrow 25"/>
            <p:cNvSpPr/>
            <p:nvPr/>
          </p:nvSpPr>
          <p:spPr bwMode="auto">
            <a:xfrm>
              <a:off x="95249" y="1952627"/>
              <a:ext cx="182880" cy="182880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ight Arrow 26"/>
            <p:cNvSpPr/>
            <p:nvPr/>
          </p:nvSpPr>
          <p:spPr bwMode="auto">
            <a:xfrm>
              <a:off x="85725" y="3143252"/>
              <a:ext cx="182880" cy="182880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ight Arrow 27"/>
            <p:cNvSpPr/>
            <p:nvPr/>
          </p:nvSpPr>
          <p:spPr bwMode="auto">
            <a:xfrm>
              <a:off x="76199" y="4143377"/>
              <a:ext cx="182880" cy="182880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7625" y="1724025"/>
              <a:ext cx="2194560" cy="4663440"/>
            </a:xfrm>
            <a:prstGeom prst="rect">
              <a:avLst/>
            </a:prstGeom>
            <a:noFill/>
            <a:ln w="158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Right Arrow 48"/>
            <p:cNvSpPr/>
            <p:nvPr/>
          </p:nvSpPr>
          <p:spPr bwMode="auto">
            <a:xfrm>
              <a:off x="76199" y="4648202"/>
              <a:ext cx="182880" cy="182880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4524375" y="1724025"/>
            <a:ext cx="2309813" cy="4663440"/>
            <a:chOff x="4524375" y="1724025"/>
            <a:chExt cx="2309813" cy="4663440"/>
          </a:xfrm>
        </p:grpSpPr>
        <p:pic>
          <p:nvPicPr>
            <p:cNvPr id="2058" name="Picture 10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833938" y="1795463"/>
              <a:ext cx="8286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5" name="Right Arrow 34"/>
            <p:cNvSpPr/>
            <p:nvPr/>
          </p:nvSpPr>
          <p:spPr bwMode="auto">
            <a:xfrm>
              <a:off x="4571999" y="1914527"/>
              <a:ext cx="182880" cy="182880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829175" y="2200961"/>
              <a:ext cx="1581150" cy="461665"/>
            </a:xfrm>
            <a:prstGeom prst="rect">
              <a:avLst/>
            </a:prstGeom>
            <a:ln w="12700"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marL="111125" lvl="0" indent="-365760" eaLnBrk="0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Output plots/images</a:t>
              </a:r>
            </a:p>
            <a:p>
              <a:pPr marL="91440" lvl="0" indent="-91440" eaLnBrk="0" hangingPunct="0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Char char="ü"/>
                <a:defRPr/>
              </a:pP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 .</a:t>
              </a:r>
              <a:r>
                <a:rPr lang="en-US" sz="1200" kern="0" dirty="0" err="1" smtClean="0">
                  <a:latin typeface="Tahoma" pitchFamily="34" charset="0"/>
                  <a:cs typeface="Tahoma" pitchFamily="34" charset="0"/>
                </a:rPr>
                <a:t>png</a:t>
              </a: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 image</a:t>
              </a:r>
            </a:p>
          </p:txBody>
        </p:sp>
        <p:pic>
          <p:nvPicPr>
            <p:cNvPr id="2059" name="Picture 11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810125" y="2805113"/>
              <a:ext cx="723900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8" name="Rectangle 37"/>
            <p:cNvSpPr/>
            <p:nvPr/>
          </p:nvSpPr>
          <p:spPr>
            <a:xfrm>
              <a:off x="4829175" y="3220136"/>
              <a:ext cx="1590675" cy="276999"/>
            </a:xfrm>
            <a:prstGeom prst="rect">
              <a:avLst/>
            </a:prstGeom>
            <a:ln w="12700"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marL="91440" lvl="0" indent="-91440" eaLnBrk="0" hangingPunct="0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Char char="ü"/>
                <a:defRPr/>
              </a:pP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 Origin project files</a:t>
              </a:r>
            </a:p>
          </p:txBody>
        </p:sp>
        <p:pic>
          <p:nvPicPr>
            <p:cNvPr id="2060" name="Picture 12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4829175" y="3690938"/>
              <a:ext cx="723900" cy="466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0" name="Rectangle 39"/>
            <p:cNvSpPr/>
            <p:nvPr/>
          </p:nvSpPr>
          <p:spPr>
            <a:xfrm>
              <a:off x="4838700" y="4105961"/>
              <a:ext cx="1590675" cy="276999"/>
            </a:xfrm>
            <a:prstGeom prst="rect">
              <a:avLst/>
            </a:prstGeom>
            <a:ln w="12700"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marL="91440" lvl="0" indent="-91440" eaLnBrk="0" hangingPunct="0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Char char="ü"/>
                <a:defRPr/>
              </a:pP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 Origin .</a:t>
              </a:r>
              <a:r>
                <a:rPr lang="en-US" sz="1200" kern="0" dirty="0" err="1" smtClean="0">
                  <a:latin typeface="Tahoma" pitchFamily="34" charset="0"/>
                  <a:cs typeface="Tahoma" pitchFamily="34" charset="0"/>
                </a:rPr>
                <a:t>png</a:t>
              </a: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 files</a:t>
              </a:r>
            </a:p>
          </p:txBody>
        </p:sp>
        <p:pic>
          <p:nvPicPr>
            <p:cNvPr id="2061" name="Picture 13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4767263" y="4614863"/>
              <a:ext cx="2066925" cy="1057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3" name="Rectangle 42"/>
            <p:cNvSpPr/>
            <p:nvPr/>
          </p:nvSpPr>
          <p:spPr bwMode="auto">
            <a:xfrm>
              <a:off x="4524375" y="1724025"/>
              <a:ext cx="2286000" cy="4663440"/>
            </a:xfrm>
            <a:prstGeom prst="rect">
              <a:avLst/>
            </a:prstGeom>
            <a:noFill/>
            <a:ln w="158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Right Arrow 43"/>
            <p:cNvSpPr/>
            <p:nvPr/>
          </p:nvSpPr>
          <p:spPr bwMode="auto">
            <a:xfrm>
              <a:off x="4581524" y="2886077"/>
              <a:ext cx="182880" cy="182880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Right Arrow 44"/>
            <p:cNvSpPr/>
            <p:nvPr/>
          </p:nvSpPr>
          <p:spPr bwMode="auto">
            <a:xfrm>
              <a:off x="4581524" y="3771902"/>
              <a:ext cx="182880" cy="182880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6" name="Right Arrow 45"/>
            <p:cNvSpPr/>
            <p:nvPr/>
          </p:nvSpPr>
          <p:spPr bwMode="auto">
            <a:xfrm>
              <a:off x="4581524" y="4733927"/>
              <a:ext cx="182880" cy="182880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Right Arrow 46"/>
            <p:cNvSpPr/>
            <p:nvPr/>
          </p:nvSpPr>
          <p:spPr bwMode="auto">
            <a:xfrm>
              <a:off x="4571999" y="5238752"/>
              <a:ext cx="182880" cy="182880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838700" y="5658536"/>
              <a:ext cx="1771649" cy="461665"/>
            </a:xfrm>
            <a:prstGeom prst="rect">
              <a:avLst/>
            </a:prstGeom>
            <a:ln w="12700"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marL="91440" lvl="0" indent="-91440" eaLnBrk="0" hangingPunct="0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Char char="ü"/>
                <a:defRPr/>
              </a:pP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1200" kern="0" dirty="0" err="1" smtClean="0">
                  <a:latin typeface="Tahoma" pitchFamily="34" charset="0"/>
                  <a:cs typeface="Tahoma" pitchFamily="34" charset="0"/>
                </a:rPr>
                <a:t>ppt</a:t>
              </a: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 slide (all figures)</a:t>
              </a:r>
            </a:p>
            <a:p>
              <a:pPr marL="91440" lvl="0" indent="-91440" eaLnBrk="0" hangingPunct="0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Char char="ü"/>
                <a:defRPr/>
              </a:pP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 .</a:t>
              </a:r>
              <a:r>
                <a:rPr lang="en-US" sz="1200" kern="0" dirty="0" err="1" smtClean="0">
                  <a:latin typeface="Tahoma" pitchFamily="34" charset="0"/>
                  <a:cs typeface="Tahoma" pitchFamily="34" charset="0"/>
                </a:rPr>
                <a:t>xls</a:t>
              </a: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 files</a:t>
              </a: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6810375" y="1724025"/>
            <a:ext cx="2286000" cy="4663440"/>
            <a:chOff x="6810375" y="1724025"/>
            <a:chExt cx="2286000" cy="4663440"/>
          </a:xfrm>
        </p:grpSpPr>
        <p:sp>
          <p:nvSpPr>
            <p:cNvPr id="48" name="Rectangle 47"/>
            <p:cNvSpPr/>
            <p:nvPr/>
          </p:nvSpPr>
          <p:spPr bwMode="auto">
            <a:xfrm>
              <a:off x="6810375" y="1724025"/>
              <a:ext cx="2286000" cy="4663440"/>
            </a:xfrm>
            <a:prstGeom prst="rect">
              <a:avLst/>
            </a:prstGeom>
            <a:noFill/>
            <a:ln w="158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7077075" y="1785938"/>
              <a:ext cx="857250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2" name="Right Arrow 51"/>
            <p:cNvSpPr/>
            <p:nvPr/>
          </p:nvSpPr>
          <p:spPr bwMode="auto">
            <a:xfrm>
              <a:off x="6867524" y="1857377"/>
              <a:ext cx="182880" cy="182880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7038975" y="2200961"/>
              <a:ext cx="1952625" cy="461665"/>
            </a:xfrm>
            <a:prstGeom prst="rect">
              <a:avLst/>
            </a:prstGeom>
            <a:ln w="12700"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marL="91440" lvl="0" indent="-91440" eaLnBrk="0" hangingPunct="0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Char char="ü"/>
                <a:defRPr/>
              </a:pP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 Publication images</a:t>
              </a:r>
            </a:p>
            <a:p>
              <a:pPr marL="91440" lvl="0" indent="-91440" eaLnBrk="0" hangingPunct="0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Char char="ü"/>
                <a:defRPr/>
              </a:pP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 .</a:t>
              </a:r>
              <a:r>
                <a:rPr lang="en-US" sz="1200" kern="0" dirty="0" err="1" smtClean="0">
                  <a:latin typeface="Tahoma" pitchFamily="34" charset="0"/>
                  <a:cs typeface="Tahoma" pitchFamily="34" charset="0"/>
                </a:rPr>
                <a:t>xls</a:t>
              </a: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 files</a:t>
              </a:r>
            </a:p>
          </p:txBody>
        </p:sp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7062788" y="2819400"/>
              <a:ext cx="752475" cy="419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5" name="Right Arrow 54"/>
            <p:cNvSpPr/>
            <p:nvPr/>
          </p:nvSpPr>
          <p:spPr bwMode="auto">
            <a:xfrm>
              <a:off x="6857999" y="2914652"/>
              <a:ext cx="182880" cy="182880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048499" y="3229661"/>
              <a:ext cx="1952625" cy="646331"/>
            </a:xfrm>
            <a:prstGeom prst="rect">
              <a:avLst/>
            </a:prstGeom>
            <a:ln w="12700"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marL="91440" lvl="0" indent="-91440" eaLnBrk="0" hangingPunct="0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Char char="ü"/>
                <a:defRPr/>
              </a:pP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 Copyright receipt </a:t>
              </a:r>
            </a:p>
            <a:p>
              <a:pPr marL="91440" lvl="0" indent="-91440" eaLnBrk="0" hangingPunct="0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Char char="ü"/>
                <a:defRPr/>
              </a:pP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 Manuscript</a:t>
              </a:r>
            </a:p>
            <a:p>
              <a:pPr marL="91440" lvl="0" indent="-91440" eaLnBrk="0" hangingPunct="0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Char char="ü"/>
                <a:defRPr/>
              </a:pP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 Review .. etc</a:t>
              </a:r>
            </a:p>
          </p:txBody>
        </p:sp>
        <p:pic>
          <p:nvPicPr>
            <p:cNvPr id="2064" name="Picture 16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7077075" y="4019550"/>
              <a:ext cx="70485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9" name="Rectangle 58"/>
            <p:cNvSpPr/>
            <p:nvPr/>
          </p:nvSpPr>
          <p:spPr>
            <a:xfrm>
              <a:off x="7019924" y="4410761"/>
              <a:ext cx="1990726" cy="276999"/>
            </a:xfrm>
            <a:prstGeom prst="rect">
              <a:avLst/>
            </a:prstGeom>
            <a:ln w="12700"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marL="91440" lvl="0" indent="-91440" eaLnBrk="0" hangingPunct="0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Char char="ü"/>
                <a:defRPr/>
              </a:pP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sz="1200" kern="0" dirty="0" err="1" smtClean="0">
                  <a:latin typeface="Tahoma" pitchFamily="34" charset="0"/>
                  <a:cs typeface="Tahoma" pitchFamily="34" charset="0"/>
                </a:rPr>
                <a:t>ppt</a:t>
              </a: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 - publication images</a:t>
              </a:r>
            </a:p>
          </p:txBody>
        </p:sp>
        <p:sp>
          <p:nvSpPr>
            <p:cNvPr id="60" name="Right Arrow 59"/>
            <p:cNvSpPr/>
            <p:nvPr/>
          </p:nvSpPr>
          <p:spPr bwMode="auto">
            <a:xfrm>
              <a:off x="6857999" y="4076702"/>
              <a:ext cx="182880" cy="182880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065" name="Picture 17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7048500" y="4886325"/>
              <a:ext cx="819150" cy="419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2" name="Right Arrow 61"/>
            <p:cNvSpPr/>
            <p:nvPr/>
          </p:nvSpPr>
          <p:spPr bwMode="auto">
            <a:xfrm>
              <a:off x="6857999" y="4981577"/>
              <a:ext cx="182880" cy="182880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029449" y="5306111"/>
              <a:ext cx="1952625" cy="461665"/>
            </a:xfrm>
            <a:prstGeom prst="rect">
              <a:avLst/>
            </a:prstGeom>
            <a:ln w="12700"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marL="91440" lvl="0" indent="-91440" eaLnBrk="0" hangingPunct="0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Char char="ü"/>
                <a:defRPr/>
              </a:pP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 Cover letter </a:t>
              </a:r>
            </a:p>
            <a:p>
              <a:pPr marL="91440" lvl="0" indent="-91440" eaLnBrk="0" hangingPunct="0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Char char="ü"/>
                <a:defRPr/>
              </a:pPr>
              <a:r>
                <a:rPr lang="en-US" sz="1200" kern="0" dirty="0" smtClean="0">
                  <a:latin typeface="Tahoma" pitchFamily="34" charset="0"/>
                  <a:cs typeface="Tahoma" pitchFamily="34" charset="0"/>
                </a:rPr>
                <a:t> .doc manuscript</a:t>
              </a:r>
            </a:p>
          </p:txBody>
        </p:sp>
      </p:grpSp>
      <p:pic>
        <p:nvPicPr>
          <p:cNvPr id="54" name="Picture 53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381375" y="643891"/>
            <a:ext cx="1981200" cy="371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ROPS" val="doc-id:10087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,972345612,D:\gekco_shared\Breezify\NCN_Cyber_overview_v6.ppc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781BB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4C1D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781BB"/>
        </a:accent1>
        <a:accent2>
          <a:srgbClr val="415F8A"/>
        </a:accent2>
        <a:accent3>
          <a:srgbClr val="FFFFFF"/>
        </a:accent3>
        <a:accent4>
          <a:srgbClr val="000000"/>
        </a:accent4>
        <a:accent5>
          <a:srgbClr val="B4C1DA"/>
        </a:accent5>
        <a:accent6>
          <a:srgbClr val="3A557D"/>
        </a:accent6>
        <a:hlink>
          <a:srgbClr val="415F8A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781BB"/>
        </a:accent1>
        <a:accent2>
          <a:srgbClr val="415F8A"/>
        </a:accent2>
        <a:accent3>
          <a:srgbClr val="FFFFFF"/>
        </a:accent3>
        <a:accent4>
          <a:srgbClr val="000000"/>
        </a:accent4>
        <a:accent5>
          <a:srgbClr val="B4C1DA"/>
        </a:accent5>
        <a:accent6>
          <a:srgbClr val="3A557D"/>
        </a:accent6>
        <a:hlink>
          <a:srgbClr val="415F8A"/>
        </a:hlink>
        <a:folHlink>
          <a:srgbClr val="3246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Data_gekco:Conferences:Seminar_NCLT:NCLTseminartemplate.ppt</Template>
  <TotalTime>41288</TotalTime>
  <Words>195</Words>
  <Application>Microsoft Office PowerPoint</Application>
  <PresentationFormat>On-screen Show (4:3)</PresentationFormat>
  <Paragraphs>43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Tahoma</vt:lpstr>
      <vt:lpstr>Trebuchet MS</vt:lpstr>
      <vt:lpstr>Webdings</vt:lpstr>
      <vt:lpstr>Wingdings</vt:lpstr>
      <vt:lpstr>Default Design</vt:lpstr>
      <vt:lpstr>PowerPoint Presentation</vt:lpstr>
      <vt:lpstr>Creation and Naming the Data Folder</vt:lpstr>
      <vt:lpstr>Subfolders</vt:lpstr>
      <vt:lpstr>Example</vt:lpstr>
    </vt:vector>
  </TitlesOfParts>
  <Company>SIUC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01-18-2008</dc:title>
  <dc:creator>Shaikh S Ahmed</dc:creator>
  <cp:lastModifiedBy>Shaikh Shahid Ahmed</cp:lastModifiedBy>
  <cp:revision>1030</cp:revision>
  <dcterms:created xsi:type="dcterms:W3CDTF">2005-06-15T03:57:48Z</dcterms:created>
  <dcterms:modified xsi:type="dcterms:W3CDTF">2013-10-11T21:32:26Z</dcterms:modified>
</cp:coreProperties>
</file>