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59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0">
          <p15:clr>
            <a:srgbClr val="A4A3A4"/>
          </p15:clr>
        </p15:guide>
        <p15:guide id="2" pos="40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2E3460"/>
    <a:srgbClr val="C65B0A"/>
    <a:srgbClr val="FFFFFF"/>
    <a:srgbClr val="66FF33"/>
    <a:srgbClr val="FF0E26"/>
    <a:srgbClr val="D3DEED"/>
    <a:srgbClr val="CC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2" autoAdjust="0"/>
    <p:restoredTop sz="85854" autoAdjust="0"/>
  </p:normalViewPr>
  <p:slideViewPr>
    <p:cSldViewPr snapToGrid="0">
      <p:cViewPr varScale="1">
        <p:scale>
          <a:sx n="96" d="100"/>
          <a:sy n="96" d="100"/>
        </p:scale>
        <p:origin x="1560" y="84"/>
      </p:cViewPr>
      <p:guideLst>
        <p:guide orient="horz" pos="3910"/>
        <p:guide pos="40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78"/>
    </p:cViewPr>
  </p:sorterViewPr>
  <p:notesViewPr>
    <p:cSldViewPr snapToGrid="0">
      <p:cViewPr varScale="1">
        <p:scale>
          <a:sx n="51" d="100"/>
          <a:sy n="51" d="100"/>
        </p:scale>
        <p:origin x="-17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F3AA0BF-FB25-4C25-A45B-3C3D35E8C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26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E54F027-0C91-4BB6-A139-BC938E3C3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50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noSIUC@gmail.co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C5F80-D222-4E08-82D0-6F7DB08E0D8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536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 on </a:t>
            </a:r>
            <a:r>
              <a:rPr lang="en-US" dirty="0" err="1" smtClean="0"/>
              <a:t>google</a:t>
            </a:r>
            <a:r>
              <a:rPr lang="en-US" dirty="0" smtClean="0"/>
              <a:t> drive. User name </a:t>
            </a:r>
            <a:r>
              <a:rPr lang="en-US" dirty="0" smtClean="0">
                <a:hlinkClick r:id="rId3"/>
              </a:rPr>
              <a:t>nanoSIUC@gmail.com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54F027-0C91-4BB6-A139-BC938E3C3D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5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12490" y="577850"/>
            <a:ext cx="3055938" cy="5984875"/>
            <a:chOff x="-12490" y="577850"/>
            <a:chExt cx="3055938" cy="5984875"/>
          </a:xfrm>
        </p:grpSpPr>
        <p:pic>
          <p:nvPicPr>
            <p:cNvPr id="7" name="Picture 2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b="185"/>
            <a:stretch>
              <a:fillRect/>
            </a:stretch>
          </p:blipFill>
          <p:spPr bwMode="auto">
            <a:xfrm>
              <a:off x="-12490" y="577850"/>
              <a:ext cx="3055938" cy="5984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82756"/>
              <a:ext cx="1543050" cy="152080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571" y="2020857"/>
              <a:ext cx="1353753" cy="1341468"/>
            </a:xfrm>
            <a:prstGeom prst="rect">
              <a:avLst/>
            </a:prstGeom>
          </p:spPr>
        </p:pic>
      </p:grpSp>
      <p:sp>
        <p:nvSpPr>
          <p:cNvPr id="9" name="Text Box 17"/>
          <p:cNvSpPr txBox="1">
            <a:spLocks noChangeArrowheads="1"/>
          </p:cNvSpPr>
          <p:nvPr userDrawn="1"/>
        </p:nvSpPr>
        <p:spPr bwMode="auto">
          <a:xfrm>
            <a:off x="3947391" y="1376452"/>
            <a:ext cx="4931761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r"/>
            <a:r>
              <a:rPr lang="en-US" sz="2800" dirty="0" smtClean="0">
                <a:latin typeface="Tahoma" pitchFamily="34" charset="0"/>
                <a:cs typeface="Tahoma" pitchFamily="34" charset="0"/>
              </a:rPr>
              <a:t>Simulation/Modeling Data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r"/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Storage</a:t>
            </a:r>
            <a:r>
              <a:rPr lang="en-US" sz="2800" baseline="0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Management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1600" i="1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1600" i="1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1600" i="1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1600" i="1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1600" i="1" dirty="0" smtClean="0">
              <a:latin typeface="Tahoma" pitchFamily="34" charset="0"/>
              <a:cs typeface="Tahoma" pitchFamily="34" charset="0"/>
            </a:endParaRPr>
          </a:p>
          <a:p>
            <a:pPr algn="r"/>
            <a:endParaRPr lang="en-US" sz="1600" i="1" dirty="0" smtClean="0">
              <a:latin typeface="Tahoma" pitchFamily="34" charset="0"/>
              <a:cs typeface="Tahoma" pitchFamily="34" charset="0"/>
            </a:endParaRPr>
          </a:p>
          <a:p>
            <a:pPr algn="r"/>
            <a:r>
              <a:rPr lang="en-US" sz="1600" i="1" dirty="0" smtClean="0">
                <a:latin typeface="Tahoma" pitchFamily="34" charset="0"/>
                <a:cs typeface="Tahoma" pitchFamily="34" charset="0"/>
              </a:rPr>
              <a:t>To Comply with NSF’s Data Management Policy</a:t>
            </a:r>
            <a:endParaRPr lang="en-US" sz="1600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895350"/>
            <a:ext cx="8229600" cy="52308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idx="10"/>
          </p:nvPr>
        </p:nvSpPr>
        <p:spPr>
          <a:xfrm>
            <a:off x="847165" y="80682"/>
            <a:ext cx="8229600" cy="397715"/>
          </a:xfrm>
          <a:prstGeom prst="rect">
            <a:avLst/>
          </a:prstGeom>
        </p:spPr>
        <p:txBody>
          <a:bodyPr/>
          <a:lstStyle>
            <a:lvl1pPr>
              <a:defRPr sz="2400" b="0" i="0" cap="small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65" y="80682"/>
            <a:ext cx="8229600" cy="397715"/>
          </a:xfrm>
          <a:prstGeom prst="rect">
            <a:avLst/>
          </a:prstGeom>
        </p:spPr>
        <p:txBody>
          <a:bodyPr/>
          <a:lstStyle>
            <a:lvl1pPr>
              <a:defRPr sz="2400" b="0" i="0" cap="small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>
            <a:spLocks noChangeArrowheads="1"/>
          </p:cNvSpPr>
          <p:nvPr userDrawn="1"/>
        </p:nvSpPr>
        <p:spPr bwMode="auto">
          <a:xfrm rot="10800000">
            <a:off x="-15811" y="6562725"/>
            <a:ext cx="9156700" cy="304800"/>
          </a:xfrm>
          <a:prstGeom prst="rect">
            <a:avLst/>
          </a:prstGeom>
          <a:gradFill flip="none" rotWithShape="1">
            <a:gsLst>
              <a:gs pos="33000">
                <a:srgbClr val="663300">
                  <a:lumMod val="0"/>
                </a:srgbClr>
              </a:gs>
              <a:gs pos="73000">
                <a:srgbClr val="663300"/>
              </a:gs>
              <a:gs pos="56000">
                <a:srgbClr val="400040"/>
              </a:gs>
              <a:gs pos="0">
                <a:srgbClr val="663300"/>
              </a:gs>
              <a:gs pos="83000">
                <a:srgbClr val="6633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Rectangle 27"/>
          <p:cNvSpPr>
            <a:spLocks noChangeArrowheads="1"/>
          </p:cNvSpPr>
          <p:nvPr userDrawn="1"/>
        </p:nvSpPr>
        <p:spPr bwMode="auto">
          <a:xfrm>
            <a:off x="-12700" y="-12700"/>
            <a:ext cx="9156700" cy="609600"/>
          </a:xfrm>
          <a:prstGeom prst="rect">
            <a:avLst/>
          </a:prstGeom>
          <a:gradFill flip="none" rotWithShape="1">
            <a:gsLst>
              <a:gs pos="21000">
                <a:srgbClr val="663300">
                  <a:lumMod val="0"/>
                </a:srgbClr>
              </a:gs>
              <a:gs pos="61000">
                <a:srgbClr val="663300"/>
              </a:gs>
              <a:gs pos="75000">
                <a:srgbClr val="400040"/>
              </a:gs>
              <a:gs pos="0">
                <a:srgbClr val="C00000"/>
              </a:gs>
              <a:gs pos="100000">
                <a:srgbClr val="8000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-9424" y="6573838"/>
            <a:ext cx="4246675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5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nano@SIUC</a:t>
            </a:r>
            <a:r>
              <a:rPr lang="en-US" sz="125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/  Southern Illinois University at</a:t>
            </a:r>
            <a:r>
              <a:rPr lang="en-US" sz="1250" baseline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Carbondale</a:t>
            </a:r>
            <a:endParaRPr lang="en-US" sz="125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3"/>
            <a:ext cx="906780" cy="59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nsf1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450106" y="6171523"/>
            <a:ext cx="690783" cy="694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rgbClr val="C0C0C0"/>
          </a:solidFill>
          <a:latin typeface="Trebuchet MS" pitchFamily="34" charset="0"/>
        </a:defRPr>
      </a:lvl9pPr>
    </p:titleStyle>
    <p:bodyStyle>
      <a:lvl1pPr marL="111125" indent="-1111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36550" indent="-111125" algn="l" rtl="0" eaLnBrk="0" fontAlgn="base" hangingPunct="0">
        <a:spcBef>
          <a:spcPct val="20000"/>
        </a:spcBef>
        <a:spcAft>
          <a:spcPct val="0"/>
        </a:spcAft>
        <a:buClr>
          <a:srgbClr val="5781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565150" indent="-11430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a"/>
        <a:defRPr sz="1400">
          <a:solidFill>
            <a:schemeClr val="tx1"/>
          </a:solidFill>
          <a:latin typeface="+mn-lt"/>
        </a:defRPr>
      </a:lvl3pPr>
      <a:lvl4pPr marL="850900" indent="-171450" algn="l" rtl="0" eaLnBrk="0" fontAlgn="base" hangingPunct="0">
        <a:spcBef>
          <a:spcPct val="20000"/>
        </a:spcBef>
        <a:spcAft>
          <a:spcPct val="0"/>
        </a:spcAft>
        <a:buClr>
          <a:srgbClr val="415F8A"/>
        </a:buClr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4pPr>
      <a:lvl5pPr marL="1193800" indent="-228600" algn="l" rtl="0" eaLnBrk="0" fontAlgn="base" hangingPunct="0">
        <a:spcBef>
          <a:spcPct val="20000"/>
        </a:spcBef>
        <a:spcAft>
          <a:spcPct val="0"/>
        </a:spcAft>
        <a:buClr>
          <a:srgbClr val="324664"/>
        </a:buClr>
        <a:buFont typeface="Webdings" pitchFamily="18" charset="2"/>
        <a:buChar char="8"/>
        <a:defRPr sz="1400">
          <a:solidFill>
            <a:schemeClr val="tx1"/>
          </a:solidFill>
          <a:latin typeface="+mn-lt"/>
        </a:defRPr>
      </a:lvl5pPr>
      <a:lvl6pPr marL="1651000" indent="-228600" algn="l" rtl="0" fontAlgn="base">
        <a:spcBef>
          <a:spcPct val="20000"/>
        </a:spcBef>
        <a:spcAft>
          <a:spcPct val="0"/>
        </a:spcAft>
        <a:buClr>
          <a:srgbClr val="324664"/>
        </a:buClr>
        <a:buFont typeface="Webdings" pitchFamily="18" charset="2"/>
        <a:buChar char="8"/>
        <a:defRPr sz="1400">
          <a:solidFill>
            <a:schemeClr val="tx1"/>
          </a:solidFill>
          <a:latin typeface="+mn-lt"/>
        </a:defRPr>
      </a:lvl6pPr>
      <a:lvl7pPr marL="2108200" indent="-228600" algn="l" rtl="0" fontAlgn="base">
        <a:spcBef>
          <a:spcPct val="20000"/>
        </a:spcBef>
        <a:spcAft>
          <a:spcPct val="0"/>
        </a:spcAft>
        <a:buClr>
          <a:srgbClr val="324664"/>
        </a:buClr>
        <a:buFont typeface="Webdings" pitchFamily="18" charset="2"/>
        <a:buChar char="8"/>
        <a:defRPr sz="1400">
          <a:solidFill>
            <a:schemeClr val="tx1"/>
          </a:solidFill>
          <a:latin typeface="+mn-lt"/>
        </a:defRPr>
      </a:lvl7pPr>
      <a:lvl8pPr marL="2565400" indent="-228600" algn="l" rtl="0" fontAlgn="base">
        <a:spcBef>
          <a:spcPct val="20000"/>
        </a:spcBef>
        <a:spcAft>
          <a:spcPct val="0"/>
        </a:spcAft>
        <a:buClr>
          <a:srgbClr val="324664"/>
        </a:buClr>
        <a:buFont typeface="Webdings" pitchFamily="18" charset="2"/>
        <a:buChar char="8"/>
        <a:defRPr sz="1400">
          <a:solidFill>
            <a:schemeClr val="tx1"/>
          </a:solidFill>
          <a:latin typeface="+mn-lt"/>
        </a:defRPr>
      </a:lvl8pPr>
      <a:lvl9pPr marL="3022600" indent="-228600" algn="l" rtl="0" fontAlgn="base">
        <a:spcBef>
          <a:spcPct val="20000"/>
        </a:spcBef>
        <a:spcAft>
          <a:spcPct val="0"/>
        </a:spcAft>
        <a:buClr>
          <a:srgbClr val="324664"/>
        </a:buClr>
        <a:buFont typeface="Webdings" pitchFamily="18" charset="2"/>
        <a:buChar char="8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49" y="80682"/>
            <a:ext cx="7343215" cy="397715"/>
          </a:xfrm>
        </p:spPr>
        <p:txBody>
          <a:bodyPr/>
          <a:lstStyle/>
          <a:p>
            <a:r>
              <a:rPr lang="en-US" dirty="0" smtClean="0"/>
              <a:t>Creation and Naming </a:t>
            </a:r>
            <a:r>
              <a:rPr lang="en-US" dirty="0" smtClean="0"/>
              <a:t>the </a:t>
            </a:r>
            <a:r>
              <a:rPr lang="en-US" dirty="0" smtClean="0"/>
              <a:t>Data Folder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42975" y="828042"/>
            <a:ext cx="73847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Purpose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Managing simulation results and outcomes to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comply with NSF’s data management requirements/policies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5606" y="2471982"/>
            <a:ext cx="8459293" cy="2019677"/>
          </a:xfrm>
          <a:prstGeom prst="rect">
            <a:avLst/>
          </a:prstGeom>
        </p:spPr>
        <p:txBody>
          <a:bodyPr/>
          <a:lstStyle/>
          <a:p>
            <a:pPr marL="111125" marR="0" lvl="0" indent="-365760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Folder name </a:t>
            </a:r>
          </a:p>
          <a:p>
            <a:pPr marL="568325" lvl="1" indent="-365760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Year (ex : 2013, 2014)</a:t>
            </a:r>
          </a:p>
          <a:p>
            <a:pPr marL="568325" lvl="1" indent="-365760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Paper/Conference 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(ex: 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IEEE_TED, APL, APS, IEDM, IWCE)</a:t>
            </a:r>
            <a:endParaRPr lang="en-US" kern="0" dirty="0" smtClean="0">
              <a:latin typeface="Tahoma" pitchFamily="34" charset="0"/>
              <a:cs typeface="Tahoma" pitchFamily="34" charset="0"/>
            </a:endParaRPr>
          </a:p>
          <a:p>
            <a:pPr marL="568325" lvl="1" indent="-365760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Last name of first/corresponding author 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(ex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: Smith, Chimalgi, Ahmed)</a:t>
            </a:r>
            <a:endParaRPr lang="en-US" kern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2975" y="4978119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lvl="0" indent="-365760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  <a:defRPr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Example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052" y="4978119"/>
            <a:ext cx="1981200" cy="37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49" y="80682"/>
            <a:ext cx="7343215" cy="397715"/>
          </a:xfrm>
        </p:spPr>
        <p:txBody>
          <a:bodyPr/>
          <a:lstStyle/>
          <a:p>
            <a:r>
              <a:rPr lang="en-US" dirty="0" smtClean="0"/>
              <a:t>Subfolders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931" y="1361698"/>
            <a:ext cx="8496833" cy="4058027"/>
          </a:xfrm>
          <a:prstGeom prst="rect">
            <a:avLst/>
          </a:prstGeom>
        </p:spPr>
        <p:txBody>
          <a:bodyPr/>
          <a:lstStyle/>
          <a:p>
            <a:pPr marL="111125" indent="-36576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Code : 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Input files +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submission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scripts + </a:t>
            </a:r>
            <a:r>
              <a:rPr lang="en-US" i="1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static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executables (you 		    	    may need to FTP these files from the cluster/server to a local drive)</a:t>
            </a:r>
            <a:endParaRPr lang="en-US" kern="0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marL="111125" indent="-36576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Data :</a:t>
            </a:r>
            <a:r>
              <a:rPr lang="en-US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Output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data files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generated (.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txt, </a:t>
            </a:r>
            <a:r>
              <a:rPr lang="en-US" kern="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ascii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files,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etc. FTP to local drive)</a:t>
            </a:r>
            <a:endParaRPr lang="en-US" kern="0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marL="111125" indent="-36576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Post-processing 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Excel, </a:t>
            </a:r>
            <a:r>
              <a:rPr lang="en-US" kern="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matlab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i="1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origin </a:t>
            </a:r>
            <a:r>
              <a:rPr lang="en-US" i="1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project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(.</a:t>
            </a:r>
            <a:r>
              <a:rPr lang="en-US" kern="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opj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), </a:t>
            </a:r>
            <a:r>
              <a:rPr lang="en-US" kern="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ppt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/adobe images</a:t>
            </a:r>
            <a:endParaRPr lang="en-US" kern="0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marL="111125" indent="-36576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Publication/Presentation</a:t>
            </a:r>
            <a:endParaRPr lang="en-US" kern="0" dirty="0" smtClean="0">
              <a:latin typeface="Tahoma" pitchFamily="34" charset="0"/>
              <a:cs typeface="Tahoma" pitchFamily="34" charset="0"/>
            </a:endParaRPr>
          </a:p>
          <a:p>
            <a:pPr marL="568325" lvl="1" indent="-36576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Images/Figures 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–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final images submitted (.</a:t>
            </a:r>
            <a:r>
              <a:rPr lang="en-US" kern="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png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) </a:t>
            </a:r>
          </a:p>
          <a:p>
            <a:pPr marL="568325" lvl="1" indent="-36576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kern="0" dirty="0" smtClean="0">
                <a:latin typeface="Tahoma" pitchFamily="34" charset="0"/>
                <a:cs typeface="Tahoma" pitchFamily="34" charset="0"/>
              </a:rPr>
              <a:t>Word/Latex 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–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manuscript, cover letter (.doc)</a:t>
            </a:r>
          </a:p>
          <a:p>
            <a:pPr marL="568325" lvl="1" indent="-36576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kern="0" dirty="0" err="1" smtClean="0">
                <a:latin typeface="Tahoma" pitchFamily="34" charset="0"/>
                <a:cs typeface="Tahoma" pitchFamily="34" charset="0"/>
              </a:rPr>
              <a:t>pdf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copyright receipt, review, template, </a:t>
            </a:r>
            <a:r>
              <a:rPr lang="en-US" kern="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manusrcript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(.</a:t>
            </a:r>
            <a:r>
              <a:rPr lang="en-US" kern="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pdf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568325" lvl="1" indent="-36576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kern="0" dirty="0" err="1" smtClean="0">
                <a:latin typeface="Tahoma" pitchFamily="34" charset="0"/>
                <a:cs typeface="Tahoma" pitchFamily="34" charset="0"/>
              </a:rPr>
              <a:t>ppt</a:t>
            </a:r>
            <a:r>
              <a:rPr lang="en-US" kern="0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en-US" kern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presentation at seminar/conference (if applicable)</a:t>
            </a:r>
          </a:p>
          <a:p>
            <a:pPr marL="568325" lvl="1" indent="-365760" eaLnBrk="0" hangingPunct="0">
              <a:spcBef>
                <a:spcPts val="0"/>
              </a:spcBef>
              <a:spcAft>
                <a:spcPts val="600"/>
              </a:spcAft>
            </a:pPr>
            <a:endParaRPr lang="en-US" kern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7035" y="5668251"/>
            <a:ext cx="69780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indent="-36576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IMPORTANT: .zip or .tar the folder </a:t>
            </a:r>
            <a:r>
              <a:rPr lang="en-US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and upload it to the storage location (google drive/SIU servers, as instructed by your adviser)</a:t>
            </a:r>
            <a:endParaRPr lang="en-US" kern="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6162675" y="1135771"/>
            <a:ext cx="2343150" cy="238363"/>
          </a:xfrm>
          <a:prstGeom prst="wedgeRoundRectCallout">
            <a:avLst>
              <a:gd name="adj1" fmla="val -62377"/>
              <a:gd name="adj2" fmla="val 80128"/>
              <a:gd name="adj3" fmla="val 16667"/>
            </a:avLst>
          </a:prstGeom>
          <a:solidFill>
            <a:srgbClr val="FFC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kern="0" dirty="0" smtClean="0">
                <a:latin typeface="Tahoma" pitchFamily="34" charset="0"/>
                <a:cs typeface="Tahoma" pitchFamily="34" charset="0"/>
              </a:rPr>
              <a:t>Source code and makefile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62675" y="1142280"/>
            <a:ext cx="2295525" cy="257175"/>
            <a:chOff x="6181725" y="1123950"/>
            <a:chExt cx="2295525" cy="257175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6181725" y="1133475"/>
              <a:ext cx="2295525" cy="23812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200775" y="1123950"/>
              <a:ext cx="2266950" cy="25717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762000"/>
            <a:ext cx="1981200" cy="371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02" y="5817251"/>
            <a:ext cx="2019300" cy="48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49" y="80682"/>
            <a:ext cx="7343215" cy="39771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52538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1788" y="1214438"/>
            <a:ext cx="828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62525" y="1223963"/>
            <a:ext cx="129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6163" y="1281113"/>
            <a:ext cx="10382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5" name="Group 64"/>
          <p:cNvGrpSpPr/>
          <p:nvPr/>
        </p:nvGrpSpPr>
        <p:grpSpPr>
          <a:xfrm>
            <a:off x="2238375" y="1724025"/>
            <a:ext cx="2286000" cy="4663440"/>
            <a:chOff x="2238375" y="1724025"/>
            <a:chExt cx="2286000" cy="4663440"/>
          </a:xfrm>
        </p:grpSpPr>
        <p:sp>
          <p:nvSpPr>
            <p:cNvPr id="25" name="Rectangle 24"/>
            <p:cNvSpPr/>
            <p:nvPr/>
          </p:nvSpPr>
          <p:spPr>
            <a:xfrm>
              <a:off x="2428876" y="1839011"/>
              <a:ext cx="2057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1125" lvl="0" indent="-36576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Output files – data used for extracting and plotting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txt inputs</a:t>
              </a:r>
            </a:p>
          </p:txBody>
        </p:sp>
        <p:sp>
          <p:nvSpPr>
            <p:cNvPr id="29" name="Right Arrow 28"/>
            <p:cNvSpPr/>
            <p:nvPr/>
          </p:nvSpPr>
          <p:spPr bwMode="auto">
            <a:xfrm>
              <a:off x="2276474" y="1895477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238375" y="1724025"/>
              <a:ext cx="2286000" cy="4663440"/>
            </a:xfrm>
            <a:prstGeom prst="rect">
              <a:avLst/>
            </a:prstGeom>
            <a:noFill/>
            <a:ln w="158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7625" y="1724025"/>
            <a:ext cx="2338388" cy="4663440"/>
            <a:chOff x="47625" y="1724025"/>
            <a:chExt cx="2338388" cy="4663440"/>
          </a:xfrm>
        </p:grpSpPr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42888" y="3933825"/>
              <a:ext cx="2143125" cy="110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90513" y="1833563"/>
              <a:ext cx="8286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Rectangle 16"/>
            <p:cNvSpPr/>
            <p:nvPr/>
          </p:nvSpPr>
          <p:spPr>
            <a:xfrm>
              <a:off x="295275" y="2258111"/>
              <a:ext cx="1885950" cy="646331"/>
            </a:xfrm>
            <a:prstGeom prst="rect">
              <a:avLst/>
            </a:prstGeom>
            <a:ln w="12700">
              <a:solidFill>
                <a:srgbClr val="C00000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marL="111125" lvl="0" indent="-36576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Input files(run directory)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xml/input file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submit scripts</a:t>
              </a:r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19088" y="3019425"/>
              <a:ext cx="847725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>
            <a:xfrm>
              <a:off x="304800" y="3429686"/>
              <a:ext cx="809625" cy="276999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.m files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5275" y="5020361"/>
              <a:ext cx="1257299" cy="276999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111125" lvl="0" indent="-36576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Executable files</a:t>
              </a:r>
            </a:p>
          </p:txBody>
        </p:sp>
        <p:sp>
          <p:nvSpPr>
            <p:cNvPr id="26" name="Right Arrow 25"/>
            <p:cNvSpPr/>
            <p:nvPr/>
          </p:nvSpPr>
          <p:spPr bwMode="auto">
            <a:xfrm>
              <a:off x="95249" y="1952627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85725" y="3143252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ight Arrow 27"/>
            <p:cNvSpPr/>
            <p:nvPr/>
          </p:nvSpPr>
          <p:spPr bwMode="auto">
            <a:xfrm>
              <a:off x="76199" y="4143377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7625" y="1724025"/>
              <a:ext cx="2194560" cy="4663440"/>
            </a:xfrm>
            <a:prstGeom prst="rect">
              <a:avLst/>
            </a:prstGeom>
            <a:noFill/>
            <a:ln w="158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ight Arrow 48"/>
            <p:cNvSpPr/>
            <p:nvPr/>
          </p:nvSpPr>
          <p:spPr bwMode="auto">
            <a:xfrm>
              <a:off x="76199" y="4648202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24375" y="1724025"/>
            <a:ext cx="2309813" cy="4663440"/>
            <a:chOff x="4524375" y="1724025"/>
            <a:chExt cx="2309813" cy="4663440"/>
          </a:xfrm>
        </p:grpSpPr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833938" y="1795463"/>
              <a:ext cx="8286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Right Arrow 34"/>
            <p:cNvSpPr/>
            <p:nvPr/>
          </p:nvSpPr>
          <p:spPr bwMode="auto">
            <a:xfrm>
              <a:off x="4571999" y="1914527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29175" y="2200961"/>
              <a:ext cx="1581150" cy="461665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111125" lvl="0" indent="-36576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Output plots/images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.</a:t>
              </a:r>
              <a:r>
                <a:rPr lang="en-US" sz="1200" kern="0" dirty="0" err="1" smtClean="0">
                  <a:latin typeface="Tahoma" pitchFamily="34" charset="0"/>
                  <a:cs typeface="Tahoma" pitchFamily="34" charset="0"/>
                </a:rPr>
                <a:t>png</a:t>
              </a: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image</a:t>
              </a:r>
            </a:p>
          </p:txBody>
        </p: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810125" y="2805113"/>
              <a:ext cx="7239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Rectangle 37"/>
            <p:cNvSpPr/>
            <p:nvPr/>
          </p:nvSpPr>
          <p:spPr>
            <a:xfrm>
              <a:off x="4829175" y="3220136"/>
              <a:ext cx="1590675" cy="276999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Origin project files</a:t>
              </a:r>
            </a:p>
          </p:txBody>
        </p:sp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829175" y="3690938"/>
              <a:ext cx="723900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39"/>
            <p:cNvSpPr/>
            <p:nvPr/>
          </p:nvSpPr>
          <p:spPr>
            <a:xfrm>
              <a:off x="4838700" y="4105961"/>
              <a:ext cx="1590675" cy="276999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Origin .</a:t>
              </a:r>
              <a:r>
                <a:rPr lang="en-US" sz="1200" kern="0" dirty="0" err="1" smtClean="0">
                  <a:latin typeface="Tahoma" pitchFamily="34" charset="0"/>
                  <a:cs typeface="Tahoma" pitchFamily="34" charset="0"/>
                </a:rPr>
                <a:t>png</a:t>
              </a: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files</a:t>
              </a:r>
            </a:p>
          </p:txBody>
        </p:sp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767263" y="4614863"/>
              <a:ext cx="2066925" cy="105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Rectangle 42"/>
            <p:cNvSpPr/>
            <p:nvPr/>
          </p:nvSpPr>
          <p:spPr bwMode="auto">
            <a:xfrm>
              <a:off x="4524375" y="1724025"/>
              <a:ext cx="2286000" cy="4663440"/>
            </a:xfrm>
            <a:prstGeom prst="rect">
              <a:avLst/>
            </a:prstGeom>
            <a:noFill/>
            <a:ln w="158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ight Arrow 43"/>
            <p:cNvSpPr/>
            <p:nvPr/>
          </p:nvSpPr>
          <p:spPr bwMode="auto">
            <a:xfrm>
              <a:off x="4581524" y="2886077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ight Arrow 44"/>
            <p:cNvSpPr/>
            <p:nvPr/>
          </p:nvSpPr>
          <p:spPr bwMode="auto">
            <a:xfrm>
              <a:off x="4581524" y="3771902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ight Arrow 45"/>
            <p:cNvSpPr/>
            <p:nvPr/>
          </p:nvSpPr>
          <p:spPr bwMode="auto">
            <a:xfrm>
              <a:off x="4581524" y="4733927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ight Arrow 46"/>
            <p:cNvSpPr/>
            <p:nvPr/>
          </p:nvSpPr>
          <p:spPr bwMode="auto">
            <a:xfrm>
              <a:off x="4571999" y="5238752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38700" y="5658536"/>
              <a:ext cx="1771649" cy="461665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1200" kern="0" dirty="0" err="1" smtClean="0">
                  <a:latin typeface="Tahoma" pitchFamily="34" charset="0"/>
                  <a:cs typeface="Tahoma" pitchFamily="34" charset="0"/>
                </a:rPr>
                <a:t>ppt</a:t>
              </a: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slide (all figures)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.</a:t>
              </a:r>
              <a:r>
                <a:rPr lang="en-US" sz="1200" kern="0" dirty="0" err="1" smtClean="0">
                  <a:latin typeface="Tahoma" pitchFamily="34" charset="0"/>
                  <a:cs typeface="Tahoma" pitchFamily="34" charset="0"/>
                </a:rPr>
                <a:t>xls</a:t>
              </a: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files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10375" y="1724025"/>
            <a:ext cx="2286000" cy="4663440"/>
            <a:chOff x="6810375" y="1724025"/>
            <a:chExt cx="2286000" cy="466344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810375" y="1724025"/>
              <a:ext cx="2286000" cy="4663440"/>
            </a:xfrm>
            <a:prstGeom prst="rect">
              <a:avLst/>
            </a:prstGeom>
            <a:noFill/>
            <a:ln w="158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7077075" y="1785938"/>
              <a:ext cx="85725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" name="Right Arrow 51"/>
            <p:cNvSpPr/>
            <p:nvPr/>
          </p:nvSpPr>
          <p:spPr bwMode="auto">
            <a:xfrm>
              <a:off x="6867524" y="1857377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038975" y="2200961"/>
              <a:ext cx="1952625" cy="461665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Publication images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.</a:t>
              </a:r>
              <a:r>
                <a:rPr lang="en-US" sz="1200" kern="0" dirty="0" err="1" smtClean="0">
                  <a:latin typeface="Tahoma" pitchFamily="34" charset="0"/>
                  <a:cs typeface="Tahoma" pitchFamily="34" charset="0"/>
                </a:rPr>
                <a:t>xls</a:t>
              </a: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files</a:t>
              </a:r>
            </a:p>
          </p:txBody>
        </p:sp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7062788" y="2819400"/>
              <a:ext cx="752475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5" name="Right Arrow 54"/>
            <p:cNvSpPr/>
            <p:nvPr/>
          </p:nvSpPr>
          <p:spPr bwMode="auto">
            <a:xfrm>
              <a:off x="6857999" y="2914652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048499" y="3229661"/>
              <a:ext cx="1952625" cy="646331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Copyright receipt 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Manuscript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Review .. etc</a:t>
              </a:r>
            </a:p>
          </p:txBody>
        </p:sp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7077075" y="4019550"/>
              <a:ext cx="7048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9" name="Rectangle 58"/>
            <p:cNvSpPr/>
            <p:nvPr/>
          </p:nvSpPr>
          <p:spPr>
            <a:xfrm>
              <a:off x="7019924" y="4410761"/>
              <a:ext cx="1990726" cy="276999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1200" kern="0" dirty="0" err="1" smtClean="0">
                  <a:latin typeface="Tahoma" pitchFamily="34" charset="0"/>
                  <a:cs typeface="Tahoma" pitchFamily="34" charset="0"/>
                </a:rPr>
                <a:t>ppt</a:t>
              </a: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- publication images</a:t>
              </a:r>
            </a:p>
          </p:txBody>
        </p:sp>
        <p:sp>
          <p:nvSpPr>
            <p:cNvPr id="60" name="Right Arrow 59"/>
            <p:cNvSpPr/>
            <p:nvPr/>
          </p:nvSpPr>
          <p:spPr bwMode="auto">
            <a:xfrm>
              <a:off x="6857999" y="4076702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065" name="Picture 17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7048500" y="4886325"/>
              <a:ext cx="81915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2" name="Right Arrow 61"/>
            <p:cNvSpPr/>
            <p:nvPr/>
          </p:nvSpPr>
          <p:spPr bwMode="auto">
            <a:xfrm>
              <a:off x="6857999" y="4981577"/>
              <a:ext cx="182880" cy="1828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029449" y="5306111"/>
              <a:ext cx="1952625" cy="461665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Cover letter </a:t>
              </a:r>
            </a:p>
            <a:p>
              <a:pPr marL="91440" lvl="0" indent="-91440" eaLnBrk="0" hangingPunct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kern="0" dirty="0" smtClean="0">
                  <a:latin typeface="Tahoma" pitchFamily="34" charset="0"/>
                  <a:cs typeface="Tahoma" pitchFamily="34" charset="0"/>
                </a:rPr>
                <a:t> .doc manuscript</a:t>
              </a:r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381375" y="643891"/>
            <a:ext cx="1981200" cy="37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ROPS" val="doc-id:1008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972345612,D:\gekco_shared\Breezify\NCN_Cyber_overview_v6.ppc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781BB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4C1D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781BB"/>
        </a:accent1>
        <a:accent2>
          <a:srgbClr val="415F8A"/>
        </a:accent2>
        <a:accent3>
          <a:srgbClr val="FFFFFF"/>
        </a:accent3>
        <a:accent4>
          <a:srgbClr val="000000"/>
        </a:accent4>
        <a:accent5>
          <a:srgbClr val="B4C1DA"/>
        </a:accent5>
        <a:accent6>
          <a:srgbClr val="3A557D"/>
        </a:accent6>
        <a:hlink>
          <a:srgbClr val="415F8A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781BB"/>
        </a:accent1>
        <a:accent2>
          <a:srgbClr val="415F8A"/>
        </a:accent2>
        <a:accent3>
          <a:srgbClr val="FFFFFF"/>
        </a:accent3>
        <a:accent4>
          <a:srgbClr val="000000"/>
        </a:accent4>
        <a:accent5>
          <a:srgbClr val="B4C1DA"/>
        </a:accent5>
        <a:accent6>
          <a:srgbClr val="3A557D"/>
        </a:accent6>
        <a:hlink>
          <a:srgbClr val="415F8A"/>
        </a:hlink>
        <a:folHlink>
          <a:srgbClr val="3246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Data_gekco:Conferences:Seminar_NCLT:NCLTseminartemplate.ppt</Template>
  <TotalTime>41288</TotalTime>
  <Words>195</Words>
  <Application>Microsoft Office PowerPoint</Application>
  <PresentationFormat>On-screen Show (4:3)</PresentationFormat>
  <Paragraphs>43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Tahoma</vt:lpstr>
      <vt:lpstr>Trebuchet MS</vt:lpstr>
      <vt:lpstr>Webdings</vt:lpstr>
      <vt:lpstr>Wingdings</vt:lpstr>
      <vt:lpstr>Default Design</vt:lpstr>
      <vt:lpstr>PowerPoint Presentation</vt:lpstr>
      <vt:lpstr>Creation and Naming the Data Folder</vt:lpstr>
      <vt:lpstr>Subfolders</vt:lpstr>
      <vt:lpstr>Example</vt:lpstr>
    </vt:vector>
  </TitlesOfParts>
  <Company>SIUC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01-18-2008</dc:title>
  <dc:creator>Shaikh S Ahmed</dc:creator>
  <cp:lastModifiedBy>Shaikh Shahid Ahmed</cp:lastModifiedBy>
  <cp:revision>1030</cp:revision>
  <dcterms:created xsi:type="dcterms:W3CDTF">2005-06-15T03:57:48Z</dcterms:created>
  <dcterms:modified xsi:type="dcterms:W3CDTF">2013-10-11T21:32:26Z</dcterms:modified>
</cp:coreProperties>
</file>