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5" r:id="rId3"/>
    <p:sldId id="282" r:id="rId4"/>
    <p:sldId id="283" r:id="rId5"/>
    <p:sldId id="284" r:id="rId6"/>
    <p:sldId id="286" r:id="rId7"/>
    <p:sldId id="258" r:id="rId8"/>
    <p:sldId id="30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310" r:id="rId20"/>
    <p:sldId id="269" r:id="rId21"/>
    <p:sldId id="270" r:id="rId22"/>
    <p:sldId id="271" r:id="rId23"/>
    <p:sldId id="272" r:id="rId24"/>
    <p:sldId id="273" r:id="rId25"/>
    <p:sldId id="311" r:id="rId26"/>
    <p:sldId id="274" r:id="rId27"/>
    <p:sldId id="275" r:id="rId28"/>
    <p:sldId id="276" r:id="rId29"/>
    <p:sldId id="277" r:id="rId30"/>
    <p:sldId id="279" r:id="rId31"/>
    <p:sldId id="312" r:id="rId32"/>
    <p:sldId id="313" r:id="rId33"/>
    <p:sldId id="280" r:id="rId34"/>
    <p:sldId id="31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026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E3E22-4629-4B8E-81C8-8BA2BA07F46C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9360-7B43-47E7-AF22-C8C8F121E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45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3B4AE-370C-4818-89E4-F77E93EE29E1}" type="datetimeFigureOut">
              <a:rPr lang="en-US" smtClean="0"/>
              <a:pPr/>
              <a:t>10/17/2012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17477-1946-4378-BD72-1C9AB891EB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202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17477-1946-4378-BD72-1C9AB891EB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28600"/>
            <a:ext cx="22860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28600"/>
            <a:ext cx="67056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73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313613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5BEF9-EC10-4D01-BFF4-8F002BD99A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229815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3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1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3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8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1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0">
            <a:gsLst>
              <a:gs pos="0">
                <a:srgbClr val="993333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fld id="{E87130B4-5E53-4A42-876D-DED07CC936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457200" y="6324600"/>
            <a:ext cx="8229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84" y="0"/>
              </a:cxn>
            </a:cxnLst>
            <a:rect l="0" t="0" r="r" b="b"/>
            <a:pathLst>
              <a:path w="5184" h="1">
                <a:moveTo>
                  <a:pt x="0" y="0"/>
                </a:moveTo>
                <a:lnTo>
                  <a:pt x="518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Frutiger 55 Roman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3333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 New Roman" pitchFamily="18" charset="0"/>
        <a:buChar char="─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499616"/>
            <a:ext cx="7406640" cy="1853184"/>
          </a:xfrm>
        </p:spPr>
        <p:txBody>
          <a:bodyPr/>
          <a:lstStyle/>
          <a:p>
            <a:pPr algn="ctr"/>
            <a:r>
              <a:rPr lang="en-US" dirty="0" smtClean="0"/>
              <a:t>ECE 424 </a:t>
            </a:r>
            <a:br>
              <a:rPr lang="en-US" dirty="0" smtClean="0"/>
            </a:br>
            <a:r>
              <a:rPr lang="en-US" dirty="0" smtClean="0"/>
              <a:t>Embedded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7406640" cy="1752600"/>
          </a:xfrm>
        </p:spPr>
        <p:txBody>
          <a:bodyPr/>
          <a:lstStyle/>
          <a:p>
            <a:r>
              <a:rPr lang="en-US" dirty="0" smtClean="0"/>
              <a:t>Embedded Linux Overview</a:t>
            </a:r>
          </a:p>
          <a:p>
            <a:r>
              <a:rPr lang="en-US" dirty="0" smtClean="0"/>
              <a:t>Chapter 8</a:t>
            </a:r>
          </a:p>
          <a:p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224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Embedded 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191000"/>
          </a:xfrm>
        </p:spPr>
        <p:txBody>
          <a:bodyPr/>
          <a:lstStyle/>
          <a:p>
            <a:r>
              <a:rPr lang="en-US" dirty="0" smtClean="0"/>
              <a:t>Kernel</a:t>
            </a:r>
          </a:p>
          <a:p>
            <a:r>
              <a:rPr lang="en-US" dirty="0" smtClean="0"/>
              <a:t>Device Drivers</a:t>
            </a:r>
          </a:p>
          <a:p>
            <a:r>
              <a:rPr lang="en-US" dirty="0" smtClean="0"/>
              <a:t>Root File System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Packages Dependencies</a:t>
            </a:r>
            <a:endParaRPr lang="en-US" dirty="0"/>
          </a:p>
        </p:txBody>
      </p:sp>
      <p:pic>
        <p:nvPicPr>
          <p:cNvPr id="4" name="Picture 4" descr="f08-01-9780123914903_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894790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71600" y="6096000"/>
            <a:ext cx="525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FIGURE 8.1 Package Dependencies for the Bash shell – Bash Package.</a:t>
            </a:r>
          </a:p>
        </p:txBody>
      </p:sp>
      <p:pic>
        <p:nvPicPr>
          <p:cNvPr id="6" name="Picture 1" descr="17-ch08-227-268-9780123914903.pdf - Adobe Acrobat Pro"/>
          <p:cNvPicPr>
            <a:picLocks noGrp="1" noChangeAspect="1"/>
          </p:cNvPicPr>
          <p:nvPr>
            <p:ph idx="1"/>
          </p:nvPr>
        </p:nvPicPr>
        <p:blipFill>
          <a:blip r:embed="rId3"/>
          <a:srcRect l="15224" t="60378" r="50000" b="33574"/>
          <a:stretch>
            <a:fillRect/>
          </a:stretch>
        </p:blipFill>
        <p:spPr bwMode="auto">
          <a:xfrm>
            <a:off x="0" y="1295400"/>
            <a:ext cx="4551257" cy="42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Kernel steps:</a:t>
            </a:r>
          </a:p>
          <a:p>
            <a:r>
              <a:rPr lang="en-US" dirty="0" smtClean="0"/>
              <a:t>Download the source tree</a:t>
            </a:r>
          </a:p>
          <a:p>
            <a:r>
              <a:rPr lang="en-US" dirty="0" smtClean="0"/>
              <a:t>Run the tool to create the kernel .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Build the kernel</a:t>
            </a:r>
          </a:p>
          <a:p>
            <a:pPr>
              <a:buNone/>
            </a:pPr>
            <a:r>
              <a:rPr lang="en-US" dirty="0" smtClean="0"/>
              <a:t>End kernel steps</a:t>
            </a:r>
          </a:p>
          <a:p>
            <a:r>
              <a:rPr lang="en-US" dirty="0" smtClean="0"/>
              <a:t>Root file system</a:t>
            </a:r>
          </a:p>
          <a:p>
            <a:r>
              <a:rPr lang="en-US" dirty="0" err="1" smtClean="0"/>
              <a:t>Busybox</a:t>
            </a:r>
            <a:endParaRPr lang="en-US" dirty="0" smtClean="0"/>
          </a:p>
          <a:p>
            <a:r>
              <a:rPr lang="en-US" dirty="0" smtClean="0"/>
              <a:t>C library </a:t>
            </a:r>
          </a:p>
          <a:p>
            <a:r>
              <a:rPr lang="en-US" dirty="0" smtClean="0"/>
              <a:t>Boot sequence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6" y="1295400"/>
            <a:ext cx="858986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36" y="3657600"/>
            <a:ext cx="8589864" cy="124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36" y="4907492"/>
            <a:ext cx="8589864" cy="131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Directories in Kernel Tree</a:t>
            </a:r>
            <a:endParaRPr lang="en-US" dirty="0"/>
          </a:p>
        </p:txBody>
      </p:sp>
      <p:pic>
        <p:nvPicPr>
          <p:cNvPr id="4" name="Picture 2" descr="f08-02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7618" y="1981200"/>
            <a:ext cx="887638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(kernel step 2)</a:t>
            </a:r>
            <a:endParaRPr lang="en-US" dirty="0"/>
          </a:p>
        </p:txBody>
      </p:sp>
      <p:pic>
        <p:nvPicPr>
          <p:cNvPr id="4" name="Picture 2" descr="f08-03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179" y="1405259"/>
            <a:ext cx="4456821" cy="30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724400" y="2057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options are generated in the .</a:t>
            </a:r>
            <a:r>
              <a:rPr lang="en-US" dirty="0" err="1" smtClean="0"/>
              <a:t>config</a:t>
            </a:r>
            <a:r>
              <a:rPr lang="en-US" dirty="0" smtClean="0"/>
              <a:t> file: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CONFIG_FEATURE_XX=y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#CONFIG_FEATURE_XX not set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CONFIG_FEATURE_XX=m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9530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EX:	</a:t>
            </a:r>
            <a:r>
              <a:rPr lang="en-US" dirty="0" err="1" smtClean="0"/>
              <a:t>Xscale</a:t>
            </a:r>
            <a:r>
              <a:rPr lang="en-US" dirty="0" smtClean="0"/>
              <a:t> Intel IXP435 BSP configuration change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machine_is_ixp425()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CONFIG_MACH_IXP425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MACH_TYPE_IXP425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(kernel step 3)</a:t>
            </a:r>
            <a:endParaRPr lang="en-US" dirty="0"/>
          </a:p>
        </p:txBody>
      </p:sp>
      <p:pic>
        <p:nvPicPr>
          <p:cNvPr id="4" name="Picture 2" descr="f08-04-9780123914903_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712069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5257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Why Compressed kernel image?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Root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the </a:t>
            </a:r>
            <a:r>
              <a:rPr lang="en-US" sz="2200" dirty="0" err="1"/>
              <a:t>filesystem</a:t>
            </a:r>
            <a:r>
              <a:rPr lang="en-US" sz="2200" dirty="0"/>
              <a:t> that is contained on the same partition on which the root directory is located, </a:t>
            </a:r>
          </a:p>
          <a:p>
            <a:r>
              <a:rPr lang="en-US" sz="2200" dirty="0" smtClean="0"/>
              <a:t>the </a:t>
            </a:r>
            <a:r>
              <a:rPr lang="en-US" sz="2200" dirty="0" err="1"/>
              <a:t>filesystem</a:t>
            </a:r>
            <a:r>
              <a:rPr lang="en-US" sz="2200" dirty="0"/>
              <a:t> on which all the other </a:t>
            </a:r>
            <a:r>
              <a:rPr lang="en-US" sz="2200" dirty="0" err="1"/>
              <a:t>filesystems</a:t>
            </a:r>
            <a:r>
              <a:rPr lang="en-US" sz="2200" dirty="0"/>
              <a:t> are mounted (i.e., logically attached to the system) as the system is booted up (i.e., started up). </a:t>
            </a:r>
          </a:p>
          <a:p>
            <a:r>
              <a:rPr lang="en-US" sz="2200" dirty="0" err="1"/>
              <a:t>Filesystem</a:t>
            </a:r>
            <a:r>
              <a:rPr lang="en-US" sz="2200" dirty="0"/>
              <a:t> Hierarchy Standard (FHS)</a:t>
            </a:r>
          </a:p>
          <a:p>
            <a:pPr lvl="1"/>
            <a:r>
              <a:rPr lang="en-US" sz="1400" dirty="0" smtClean="0"/>
              <a:t>/bin</a:t>
            </a:r>
          </a:p>
          <a:p>
            <a:pPr lvl="1"/>
            <a:r>
              <a:rPr lang="en-US" sz="1400" dirty="0" smtClean="0"/>
              <a:t>/dev</a:t>
            </a:r>
          </a:p>
          <a:p>
            <a:pPr lvl="1"/>
            <a:r>
              <a:rPr lang="en-US" sz="1400" dirty="0" smtClean="0"/>
              <a:t>/etc</a:t>
            </a:r>
          </a:p>
          <a:p>
            <a:pPr lvl="1"/>
            <a:r>
              <a:rPr lang="en-US" sz="1400" dirty="0" smtClean="0"/>
              <a:t>/lib</a:t>
            </a:r>
          </a:p>
          <a:p>
            <a:pPr lvl="1"/>
            <a:r>
              <a:rPr lang="en-US" sz="1400" dirty="0" smtClean="0"/>
              <a:t>/lib/modules</a:t>
            </a:r>
          </a:p>
          <a:p>
            <a:pPr lvl="1"/>
            <a:r>
              <a:rPr lang="en-US" sz="1400" dirty="0" smtClean="0"/>
              <a:t>/proc</a:t>
            </a:r>
          </a:p>
          <a:p>
            <a:pPr lvl="1"/>
            <a:r>
              <a:rPr lang="en-US" sz="1400" dirty="0" smtClean="0"/>
              <a:t>/root</a:t>
            </a:r>
          </a:p>
          <a:p>
            <a:pPr lvl="1"/>
            <a:r>
              <a:rPr lang="en-US" sz="1400" dirty="0" smtClean="0"/>
              <a:t>/</a:t>
            </a:r>
            <a:r>
              <a:rPr lang="en-US" sz="1400" dirty="0" err="1" smtClean="0"/>
              <a:t>sbin</a:t>
            </a:r>
            <a:endParaRPr lang="en-US" sz="1400" dirty="0" smtClean="0"/>
          </a:p>
          <a:p>
            <a:pPr lvl="1"/>
            <a:r>
              <a:rPr lang="en-US" sz="1400" dirty="0" smtClean="0"/>
              <a:t>/sys</a:t>
            </a:r>
          </a:p>
          <a:p>
            <a:pPr lvl="1"/>
            <a:r>
              <a:rPr lang="en-US" sz="1400" dirty="0" smtClean="0"/>
              <a:t>/</a:t>
            </a:r>
            <a:r>
              <a:rPr lang="en-US" sz="1400" dirty="0" err="1" smtClean="0"/>
              <a:t>tmp</a:t>
            </a:r>
            <a:endParaRPr lang="en-US" sz="1400" dirty="0" smtClean="0"/>
          </a:p>
          <a:p>
            <a:pPr lvl="1"/>
            <a:r>
              <a:rPr lang="en-US" sz="1400" dirty="0" smtClean="0"/>
              <a:t>/</a:t>
            </a:r>
            <a:r>
              <a:rPr lang="en-US" sz="1400" dirty="0" err="1" smtClean="0"/>
              <a:t>usr</a:t>
            </a:r>
            <a:endParaRPr lang="en-US" sz="1400" dirty="0" smtClean="0"/>
          </a:p>
          <a:p>
            <a:pPr lvl="1"/>
            <a:r>
              <a:rPr lang="en-US" sz="1400" dirty="0" smtClean="0"/>
              <a:t>/</a:t>
            </a:r>
            <a:r>
              <a:rPr lang="en-US" sz="1400" dirty="0" err="1" smtClean="0"/>
              <a:t>var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6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Busybox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BusyBox</a:t>
            </a:r>
            <a:r>
              <a:rPr lang="en-US" i="1" dirty="0" smtClean="0"/>
              <a:t> combines tiny versions of many common UNIX utilities into a single small executable. </a:t>
            </a:r>
          </a:p>
          <a:p>
            <a:r>
              <a:rPr lang="en-US" i="1" dirty="0" smtClean="0"/>
              <a:t>It provides replacements for most of the utilities you usually find in GNU </a:t>
            </a:r>
            <a:r>
              <a:rPr lang="en-US" i="1" dirty="0" err="1" smtClean="0"/>
              <a:t>fileutils</a:t>
            </a:r>
            <a:r>
              <a:rPr lang="en-US" i="1" dirty="0" smtClean="0"/>
              <a:t>, </a:t>
            </a:r>
            <a:r>
              <a:rPr lang="en-US" i="1" dirty="0" err="1" smtClean="0"/>
              <a:t>shellutils</a:t>
            </a:r>
            <a:r>
              <a:rPr lang="en-US" i="1" dirty="0" smtClean="0"/>
              <a:t>, etc.</a:t>
            </a:r>
          </a:p>
          <a:p>
            <a:r>
              <a:rPr lang="en-US" i="1" dirty="0" smtClean="0"/>
              <a:t>The utilities in </a:t>
            </a:r>
            <a:r>
              <a:rPr lang="en-US" i="1" dirty="0" err="1" smtClean="0"/>
              <a:t>BusyBox</a:t>
            </a:r>
            <a:r>
              <a:rPr lang="en-US" i="1" dirty="0" smtClean="0"/>
              <a:t> generally have fewer options than their full-featured GNU cousins; however, the options that are included provide the expected functionality and behave very much like their GNU counterparts. </a:t>
            </a:r>
          </a:p>
          <a:p>
            <a:r>
              <a:rPr lang="en-US" i="1" dirty="0" err="1" smtClean="0"/>
              <a:t>BusyBox</a:t>
            </a:r>
            <a:r>
              <a:rPr lang="en-US" i="1" dirty="0" smtClean="0"/>
              <a:t> provides a fairly complete environment for any small or embedded system.</a:t>
            </a:r>
          </a:p>
          <a:p>
            <a:pPr>
              <a:buFontTx/>
              <a:buChar char="-"/>
            </a:pPr>
            <a:endParaRPr lang="en-US" sz="1600" i="1" dirty="0" smtClean="0"/>
          </a:p>
          <a:p>
            <a:pPr>
              <a:buFontTx/>
              <a:buChar char="-"/>
            </a:pPr>
            <a:endParaRPr lang="en-US" sz="16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38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or Dynamic Link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16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r="55773"/>
          <a:stretch>
            <a:fillRect/>
          </a:stretch>
        </p:blipFill>
        <p:spPr bwMode="auto">
          <a:xfrm>
            <a:off x="20782" y="2514600"/>
            <a:ext cx="4724400" cy="33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r="45377"/>
          <a:stretch>
            <a:fillRect/>
          </a:stretch>
        </p:blipFill>
        <p:spPr bwMode="auto">
          <a:xfrm>
            <a:off x="4947107" y="2840892"/>
            <a:ext cx="4081149" cy="27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2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000" dirty="0"/>
              <a:t>What’s so special about Linux?</a:t>
            </a:r>
            <a:r>
              <a:rPr lang="en-US" dirty="0"/>
              <a:t>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Multiple choices vs. sole source</a:t>
            </a:r>
          </a:p>
          <a:p>
            <a:r>
              <a:rPr lang="en-US"/>
              <a:t>Source code freely available</a:t>
            </a:r>
          </a:p>
          <a:p>
            <a:r>
              <a:rPr lang="en-US"/>
              <a:t>Robust and reliable</a:t>
            </a:r>
          </a:p>
          <a:p>
            <a:r>
              <a:rPr lang="en-US"/>
              <a:t>Modular, configurable, scalable</a:t>
            </a:r>
          </a:p>
          <a:p>
            <a:r>
              <a:rPr lang="en-US"/>
              <a:t>Superb support for networking and Internet</a:t>
            </a:r>
          </a:p>
          <a:p>
            <a:r>
              <a:rPr lang="en-US"/>
              <a:t>No runtime licenses</a:t>
            </a:r>
          </a:p>
          <a:p>
            <a:r>
              <a:rPr lang="en-US"/>
              <a:t>Large pool of skilled developers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3995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Kernel (C Library)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Libc</a:t>
            </a:r>
            <a:r>
              <a:rPr lang="en-US" dirty="0" smtClean="0"/>
              <a:t>: standard</a:t>
            </a:r>
          </a:p>
          <a:p>
            <a:endParaRPr lang="en-US" dirty="0" smtClean="0"/>
          </a:p>
          <a:p>
            <a:r>
              <a:rPr lang="en-US" dirty="0" smtClean="0"/>
              <a:t>GLIBC: GNU C Library</a:t>
            </a:r>
          </a:p>
          <a:p>
            <a:endParaRPr lang="en-US" dirty="0" smtClean="0"/>
          </a:p>
          <a:p>
            <a:r>
              <a:rPr lang="en-US" dirty="0" smtClean="0"/>
              <a:t>EGLIBC: Embedded GLIBC</a:t>
            </a:r>
          </a:p>
          <a:p>
            <a:endParaRPr lang="en-US" dirty="0" smtClean="0"/>
          </a:p>
          <a:p>
            <a:r>
              <a:rPr lang="en-US" dirty="0" err="1" smtClean="0"/>
              <a:t>uCLIBC</a:t>
            </a:r>
            <a:r>
              <a:rPr lang="en-US" dirty="0" smtClean="0"/>
              <a:t>: much smaller than GLIBC</a:t>
            </a:r>
          </a:p>
          <a:p>
            <a:endParaRPr lang="en-US" dirty="0" smtClean="0"/>
          </a:p>
          <a:p>
            <a:r>
              <a:rPr lang="en-US" dirty="0" smtClean="0"/>
              <a:t>Bionic C: used by Android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Kernel (Boot Sequence)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BIOS or early firmware</a:t>
            </a:r>
          </a:p>
          <a:p>
            <a:pPr lvl="1"/>
            <a:r>
              <a:rPr lang="en-US" dirty="0" smtClean="0"/>
              <a:t>The first code execute by </a:t>
            </a:r>
            <a:r>
              <a:rPr lang="en-US" dirty="0" err="1" smtClean="0"/>
              <a:t>cpu</a:t>
            </a:r>
            <a:r>
              <a:rPr lang="en-US" dirty="0" smtClean="0"/>
              <a:t> after out o reset</a:t>
            </a:r>
          </a:p>
          <a:p>
            <a:pPr lvl="1"/>
            <a:r>
              <a:rPr lang="en-US" dirty="0" smtClean="0"/>
              <a:t>Initializing memory and boot devices</a:t>
            </a:r>
          </a:p>
          <a:p>
            <a:r>
              <a:rPr lang="en-US" dirty="0" smtClean="0"/>
              <a:t>Boot loader</a:t>
            </a:r>
          </a:p>
          <a:p>
            <a:pPr lvl="1"/>
            <a:r>
              <a:rPr lang="en-US" dirty="0" err="1" smtClean="0"/>
              <a:t>Elilo</a:t>
            </a:r>
            <a:r>
              <a:rPr lang="en-US" dirty="0" smtClean="0"/>
              <a:t>/grub2</a:t>
            </a:r>
          </a:p>
          <a:p>
            <a:pPr lvl="1"/>
            <a:r>
              <a:rPr lang="en-US" dirty="0" smtClean="0"/>
              <a:t>Find the kernel and copy into memory and handoff to kernel</a:t>
            </a:r>
          </a:p>
          <a:p>
            <a:r>
              <a:rPr lang="en-US" dirty="0" smtClean="0"/>
              <a:t>Kernel image</a:t>
            </a:r>
          </a:p>
          <a:p>
            <a:pPr lvl="1"/>
            <a:r>
              <a:rPr lang="en-US" dirty="0" err="1" smtClean="0"/>
              <a:t>bzImage</a:t>
            </a:r>
            <a:endParaRPr lang="en-US" dirty="0" smtClean="0"/>
          </a:p>
          <a:p>
            <a:pPr lvl="1"/>
            <a:r>
              <a:rPr lang="en-US" dirty="0" smtClean="0"/>
              <a:t>Mass storage, along with root file system and application</a:t>
            </a:r>
          </a:p>
          <a:p>
            <a:pPr lvl="1"/>
            <a:r>
              <a:rPr lang="en-US" dirty="0" smtClean="0"/>
              <a:t>Dedicated flash area</a:t>
            </a:r>
          </a:p>
          <a:p>
            <a:r>
              <a:rPr lang="en-US" dirty="0" smtClean="0"/>
              <a:t>Root file system</a:t>
            </a:r>
          </a:p>
          <a:p>
            <a:pPr lvl="1"/>
            <a:r>
              <a:rPr lang="en-US" dirty="0" smtClean="0"/>
              <a:t>Applications, libraries and scripts</a:t>
            </a:r>
          </a:p>
          <a:p>
            <a:pPr lvl="1"/>
            <a:r>
              <a:rPr lang="en-US" dirty="0" smtClean="0"/>
              <a:t>Example: NFS: a directory on the host as root file system of target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68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Debugging Applications (GDB, </a:t>
            </a:r>
            <a:r>
              <a:rPr lang="en-US" dirty="0" err="1" smtClean="0"/>
              <a:t>Kdevelop</a:t>
            </a:r>
            <a:r>
              <a:rPr lang="en-US" dirty="0" smtClean="0"/>
              <a:t>, Eclipse)</a:t>
            </a:r>
          </a:p>
          <a:p>
            <a:r>
              <a:rPr lang="en-US" dirty="0" smtClean="0"/>
              <a:t>Kernel debugging</a:t>
            </a:r>
          </a:p>
          <a:p>
            <a:r>
              <a:rPr lang="en-US" dirty="0" smtClean="0"/>
              <a:t>QEMU Kernel Debugging</a:t>
            </a:r>
            <a:endParaRPr lang="en-US" dirty="0"/>
          </a:p>
        </p:txBody>
      </p:sp>
      <p:pic>
        <p:nvPicPr>
          <p:cNvPr id="5" name="Picture 2" descr="f08-07-9780123914903_b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895600"/>
            <a:ext cx="684792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8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Functions of device driver:</a:t>
            </a:r>
          </a:p>
          <a:p>
            <a:r>
              <a:rPr lang="en-US" dirty="0" smtClean="0"/>
              <a:t>Abstracts the hardware</a:t>
            </a:r>
          </a:p>
          <a:p>
            <a:r>
              <a:rPr lang="en-US" dirty="0" smtClean="0"/>
              <a:t>Manages privilege</a:t>
            </a:r>
          </a:p>
          <a:p>
            <a:r>
              <a:rPr lang="en-US" dirty="0" smtClean="0"/>
              <a:t>Enables multiplexed access</a:t>
            </a:r>
          </a:p>
          <a:p>
            <a:r>
              <a:rPr lang="en-US" dirty="0" smtClean="0"/>
              <a:t>Martials Data from an application’s process to kernel space</a:t>
            </a:r>
          </a:p>
          <a:p>
            <a:r>
              <a:rPr lang="en-US" dirty="0" smtClean="0"/>
              <a:t>Provides security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Ning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2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Character Driver Model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371600"/>
            <a:ext cx="746944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Driver Demo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8686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PCI </a:t>
            </a:r>
            <a:r>
              <a:rPr lang="en-US" dirty="0" smtClean="0"/>
              <a:t>device </a:t>
            </a:r>
            <a:r>
              <a:rPr lang="en-US" dirty="0" smtClean="0"/>
              <a:t>drivers Steps</a:t>
            </a:r>
            <a:endParaRPr lang="en-US" dirty="0" smtClean="0"/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Enable device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Request memory-mapped I/O Regions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Set the DMA mask size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Allocate and Initialize shared control data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Access device configuration space (if needed)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Manage the allocation of MSI/x interrupt vectors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Initialize the non-PCI capabilities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Register with other kernel sub systems</a:t>
            </a:r>
          </a:p>
          <a:p>
            <a:pPr marL="566928" indent="-457200">
              <a:buFont typeface="+mj-lt"/>
              <a:buAutoNum type="arabicPeriod"/>
            </a:pPr>
            <a:r>
              <a:rPr lang="en-US" sz="1800" dirty="0" smtClean="0"/>
              <a:t>Enable the device for processing</a:t>
            </a:r>
          </a:p>
          <a:p>
            <a:pPr marL="566928" indent="-457200">
              <a:buFont typeface="+mj-lt"/>
              <a:buAutoNum type="arabicPeriod"/>
            </a:pPr>
            <a:endParaRPr lang="en-US" sz="2000" dirty="0" smtClean="0"/>
          </a:p>
          <a:p>
            <a:pPr marL="624078" indent="-514350">
              <a:buNone/>
            </a:pPr>
            <a:r>
              <a:rPr lang="en-US" sz="1600" dirty="0" smtClean="0"/>
              <a:t>Note: </a:t>
            </a:r>
            <a:r>
              <a:rPr lang="en-US" sz="1600" dirty="0" smtClean="0"/>
              <a:t>I</a:t>
            </a:r>
            <a:r>
              <a:rPr lang="en-US" sz="1800" dirty="0" smtClean="0"/>
              <a:t>n </a:t>
            </a:r>
            <a:r>
              <a:rPr lang="en-US" sz="1800" dirty="0" smtClean="0"/>
              <a:t>addition to the above, networking drivers must register functions to allow TCP/IP networking stack to interact with the adaptor to transmit and receive packets.</a:t>
            </a:r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Driver Development (interrupt handling &amp; deferred work)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Interrupts:</a:t>
            </a:r>
          </a:p>
          <a:p>
            <a:r>
              <a:rPr lang="en-US" dirty="0" smtClean="0"/>
              <a:t>Legacy Interrupts (INTA/ INTB/ INTC/ INTD)</a:t>
            </a:r>
          </a:p>
          <a:p>
            <a:r>
              <a:rPr lang="en-US" dirty="0" smtClean="0"/>
              <a:t>Message Signal Interrupts (MSI)</a:t>
            </a:r>
          </a:p>
          <a:p>
            <a:r>
              <a:rPr lang="en-US" dirty="0" smtClean="0"/>
              <a:t>Message Signal Interrupts </a:t>
            </a:r>
            <a:r>
              <a:rPr lang="en-US" dirty="0" err="1" smtClean="0"/>
              <a:t>eXtension</a:t>
            </a:r>
            <a:r>
              <a:rPr lang="en-US" dirty="0" smtClean="0"/>
              <a:t> (</a:t>
            </a:r>
            <a:r>
              <a:rPr lang="en-US" dirty="0" err="1" smtClean="0"/>
              <a:t>MSIx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Methods to defer work from interrupt handler:</a:t>
            </a:r>
          </a:p>
          <a:p>
            <a:r>
              <a:rPr lang="en-US" dirty="0" err="1" smtClean="0"/>
              <a:t>SoftIRQs</a:t>
            </a:r>
            <a:endParaRPr lang="en-US" dirty="0" smtClean="0"/>
          </a:p>
          <a:p>
            <a:r>
              <a:rPr lang="en-US" dirty="0" err="1" smtClean="0"/>
              <a:t>Tasklets</a:t>
            </a:r>
            <a:r>
              <a:rPr lang="en-US" dirty="0" smtClean="0"/>
              <a:t> =&gt;</a:t>
            </a:r>
          </a:p>
          <a:p>
            <a:r>
              <a:rPr lang="en-US" dirty="0" smtClean="0"/>
              <a:t>Work Queues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8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 descr="f08-08-9780123914903_b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457200"/>
            <a:ext cx="8321872" cy="761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961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Management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2" descr="f08-09-9780123914903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38" y="1447800"/>
            <a:ext cx="7189862" cy="453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23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is a good </a:t>
            </a:r>
            <a:r>
              <a:rPr lang="en-US" sz="4000" dirty="0"/>
              <a:t>Embedded OS?</a:t>
            </a:r>
            <a:r>
              <a:rPr lang="en-US" dirty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5105400"/>
          </a:xfrm>
        </p:spPr>
        <p:txBody>
          <a:bodyPr/>
          <a:lstStyle/>
          <a:p>
            <a:r>
              <a:rPr lang="en-US" dirty="0"/>
              <a:t>Modular</a:t>
            </a:r>
          </a:p>
          <a:p>
            <a:r>
              <a:rPr lang="en-US" dirty="0"/>
              <a:t>Scalable</a:t>
            </a:r>
          </a:p>
          <a:p>
            <a:r>
              <a:rPr lang="en-US" dirty="0"/>
              <a:t>Configurable</a:t>
            </a:r>
          </a:p>
          <a:p>
            <a:r>
              <a:rPr lang="en-US" dirty="0"/>
              <a:t>Small footprint</a:t>
            </a:r>
          </a:p>
          <a:p>
            <a:r>
              <a:rPr lang="en-US" dirty="0"/>
              <a:t>CPU support</a:t>
            </a:r>
          </a:p>
          <a:p>
            <a:r>
              <a:rPr lang="en-US" dirty="0"/>
              <a:t>Device drivers</a:t>
            </a:r>
          </a:p>
          <a:p>
            <a:r>
              <a:rPr lang="en-US" dirty="0" smtClean="0"/>
              <a:t>Etc</a:t>
            </a:r>
            <a:r>
              <a:rPr lang="en-US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71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Synchronization/Locking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Primitives for synchronization and locking mechanisms to race free code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Atomic Operation: runs without </a:t>
            </a:r>
            <a:r>
              <a:rPr lang="en-US" dirty="0" smtClean="0"/>
              <a:t>being interrupted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Use processor atomic instructions such as TSL (test set and lock), and Locked CMPXCHG (locked compare and exchange)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95800"/>
            <a:ext cx="758327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477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Synchronization/Locking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Spinlock: lock with busy wait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8413044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0275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Synchronization/Locking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Semaphore: lock with blocking wait (sleep)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8" y="2438400"/>
            <a:ext cx="7251022" cy="38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10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 Chains</a:t>
            </a:r>
          </a:p>
          <a:p>
            <a:endParaRPr lang="en-US" dirty="0" smtClean="0"/>
          </a:p>
          <a:p>
            <a:r>
              <a:rPr lang="en-US" dirty="0" smtClean="0"/>
              <a:t>The Kernel </a:t>
            </a:r>
          </a:p>
          <a:p>
            <a:endParaRPr lang="en-US" dirty="0" smtClean="0"/>
          </a:p>
          <a:p>
            <a:r>
              <a:rPr lang="en-US" dirty="0" smtClean="0"/>
              <a:t>Debugging</a:t>
            </a:r>
          </a:p>
          <a:p>
            <a:endParaRPr lang="en-US" dirty="0" smtClean="0"/>
          </a:p>
          <a:p>
            <a:r>
              <a:rPr lang="en-US" dirty="0" smtClean="0"/>
              <a:t>Driver Development</a:t>
            </a:r>
          </a:p>
          <a:p>
            <a:endParaRPr lang="en-US" dirty="0"/>
          </a:p>
          <a:p>
            <a:r>
              <a:rPr lang="en-US" dirty="0" smtClean="0"/>
              <a:t>Memory Management</a:t>
            </a:r>
          </a:p>
          <a:p>
            <a:endParaRPr lang="en-US" dirty="0" smtClean="0"/>
          </a:p>
          <a:p>
            <a:r>
              <a:rPr lang="en-US" dirty="0" smtClean="0"/>
              <a:t>Synchronization/Locking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1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class: Power Optimization</a:t>
            </a:r>
          </a:p>
          <a:p>
            <a:r>
              <a:rPr lang="en-US" smtClean="0"/>
              <a:t>Exam ii: 10/31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595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6"/>
          <p:cNvSpPr>
            <a:spLocks noChangeArrowheads="1"/>
          </p:cNvSpPr>
          <p:nvPr/>
        </p:nvSpPr>
        <p:spPr bwMode="auto">
          <a:xfrm>
            <a:off x="4356100" y="4652963"/>
            <a:ext cx="1079500" cy="1296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2163" name="Rectangle 15"/>
          <p:cNvSpPr>
            <a:spLocks noChangeArrowheads="1"/>
          </p:cNvSpPr>
          <p:nvPr/>
        </p:nvSpPr>
        <p:spPr bwMode="auto">
          <a:xfrm>
            <a:off x="4500563" y="4508500"/>
            <a:ext cx="1079500" cy="129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Cross-compiling (By ARM’s example)</a:t>
            </a:r>
          </a:p>
        </p:txBody>
      </p:sp>
      <p:sp>
        <p:nvSpPr>
          <p:cNvPr id="92166" name="Rectangle 4"/>
          <p:cNvSpPr>
            <a:spLocks noChangeArrowheads="1"/>
          </p:cNvSpPr>
          <p:nvPr/>
        </p:nvSpPr>
        <p:spPr bwMode="auto">
          <a:xfrm>
            <a:off x="2051050" y="2636838"/>
            <a:ext cx="1079500" cy="129698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Source</a:t>
            </a:r>
          </a:p>
          <a:p>
            <a:pPr algn="ctr"/>
            <a:r>
              <a:rPr lang="en-US" altLang="zh-TW"/>
              <a:t>Code</a:t>
            </a:r>
          </a:p>
          <a:p>
            <a:pPr algn="ctr"/>
            <a:r>
              <a:rPr lang="en-US" altLang="zh-TW"/>
              <a:t>Files</a:t>
            </a:r>
          </a:p>
          <a:p>
            <a:pPr algn="ctr"/>
            <a:r>
              <a:rPr lang="en-US" altLang="zh-TW"/>
              <a:t>(a.c, b.c)</a:t>
            </a:r>
          </a:p>
        </p:txBody>
      </p:sp>
      <p:sp>
        <p:nvSpPr>
          <p:cNvPr id="92167" name="Rectangle 5"/>
          <p:cNvSpPr>
            <a:spLocks noChangeArrowheads="1"/>
          </p:cNvSpPr>
          <p:nvPr/>
        </p:nvSpPr>
        <p:spPr bwMode="auto">
          <a:xfrm>
            <a:off x="4787900" y="2636838"/>
            <a:ext cx="1079500" cy="129698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ARM</a:t>
            </a:r>
          </a:p>
          <a:p>
            <a:pPr algn="ctr"/>
            <a:r>
              <a:rPr lang="en-US" altLang="zh-TW"/>
              <a:t>Object</a:t>
            </a:r>
          </a:p>
          <a:p>
            <a:pPr algn="ctr"/>
            <a:r>
              <a:rPr lang="en-US" altLang="zh-TW"/>
              <a:t>Files</a:t>
            </a:r>
          </a:p>
          <a:p>
            <a:pPr algn="ctr"/>
            <a:r>
              <a:rPr lang="en-US" altLang="zh-TW"/>
              <a:t>(a.o, b.o)</a:t>
            </a:r>
          </a:p>
        </p:txBody>
      </p:sp>
      <p:sp>
        <p:nvSpPr>
          <p:cNvPr id="92168" name="Oval 6"/>
          <p:cNvSpPr>
            <a:spLocks noChangeArrowheads="1"/>
          </p:cNvSpPr>
          <p:nvPr/>
        </p:nvSpPr>
        <p:spPr bwMode="auto">
          <a:xfrm>
            <a:off x="3492500" y="2924175"/>
            <a:ext cx="936625" cy="7207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/>
              <a:t>Cross-</a:t>
            </a:r>
          </a:p>
          <a:p>
            <a:pPr algn="ctr"/>
            <a:r>
              <a:rPr lang="en-US" altLang="zh-TW" sz="1600"/>
              <a:t>Compile</a:t>
            </a:r>
          </a:p>
        </p:txBody>
      </p:sp>
      <p:sp>
        <p:nvSpPr>
          <p:cNvPr id="92169" name="Oval 7"/>
          <p:cNvSpPr>
            <a:spLocks noChangeArrowheads="1"/>
          </p:cNvSpPr>
          <p:nvPr/>
        </p:nvSpPr>
        <p:spPr bwMode="auto">
          <a:xfrm>
            <a:off x="6300788" y="2924175"/>
            <a:ext cx="936625" cy="72072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600"/>
              <a:t>Link</a:t>
            </a:r>
          </a:p>
        </p:txBody>
      </p:sp>
      <p:sp>
        <p:nvSpPr>
          <p:cNvPr id="92170" name="Rectangle 8"/>
          <p:cNvSpPr>
            <a:spLocks noChangeArrowheads="1"/>
          </p:cNvSpPr>
          <p:nvPr/>
        </p:nvSpPr>
        <p:spPr bwMode="auto">
          <a:xfrm>
            <a:off x="7667625" y="2636838"/>
            <a:ext cx="1152525" cy="129698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ARM</a:t>
            </a:r>
          </a:p>
          <a:p>
            <a:pPr algn="ctr"/>
            <a:r>
              <a:rPr lang="en-US" altLang="zh-TW"/>
              <a:t>Executable</a:t>
            </a:r>
          </a:p>
          <a:p>
            <a:pPr algn="ctr"/>
            <a:r>
              <a:rPr lang="en-US" altLang="zh-TW"/>
              <a:t>File</a:t>
            </a:r>
          </a:p>
          <a:p>
            <a:pPr algn="ctr"/>
            <a:r>
              <a:rPr lang="en-US" altLang="zh-TW"/>
              <a:t>(hello)</a:t>
            </a:r>
          </a:p>
        </p:txBody>
      </p:sp>
      <p:sp>
        <p:nvSpPr>
          <p:cNvPr id="92171" name="Rectangle 9"/>
          <p:cNvSpPr>
            <a:spLocks noChangeArrowheads="1"/>
          </p:cNvSpPr>
          <p:nvPr/>
        </p:nvSpPr>
        <p:spPr bwMode="auto">
          <a:xfrm>
            <a:off x="4643438" y="4365625"/>
            <a:ext cx="1079500" cy="129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ARM</a:t>
            </a:r>
          </a:p>
          <a:p>
            <a:pPr algn="ctr"/>
            <a:r>
              <a:rPr lang="en-US" altLang="zh-TW"/>
              <a:t>Library</a:t>
            </a:r>
          </a:p>
          <a:p>
            <a:pPr algn="ctr"/>
            <a:r>
              <a:rPr lang="en-US" altLang="zh-TW"/>
              <a:t>Files</a:t>
            </a:r>
          </a:p>
          <a:p>
            <a:pPr algn="ctr"/>
            <a:r>
              <a:rPr lang="en-US" altLang="zh-TW"/>
              <a:t>(libm.a)</a:t>
            </a:r>
          </a:p>
        </p:txBody>
      </p:sp>
      <p:sp>
        <p:nvSpPr>
          <p:cNvPr id="92172" name="Line 10"/>
          <p:cNvSpPr>
            <a:spLocks noChangeShapeType="1"/>
          </p:cNvSpPr>
          <p:nvPr/>
        </p:nvSpPr>
        <p:spPr bwMode="auto">
          <a:xfrm>
            <a:off x="3132138" y="3284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3" name="Line 11"/>
          <p:cNvSpPr>
            <a:spLocks noChangeShapeType="1"/>
          </p:cNvSpPr>
          <p:nvPr/>
        </p:nvSpPr>
        <p:spPr bwMode="auto">
          <a:xfrm>
            <a:off x="4427538" y="3284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4" name="Line 12"/>
          <p:cNvSpPr>
            <a:spLocks noChangeShapeType="1"/>
          </p:cNvSpPr>
          <p:nvPr/>
        </p:nvSpPr>
        <p:spPr bwMode="auto">
          <a:xfrm>
            <a:off x="5867400" y="328453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5" name="Line 13"/>
          <p:cNvSpPr>
            <a:spLocks noChangeShapeType="1"/>
          </p:cNvSpPr>
          <p:nvPr/>
        </p:nvSpPr>
        <p:spPr bwMode="auto">
          <a:xfrm>
            <a:off x="7235825" y="32845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6" name="Freeform 14"/>
          <p:cNvSpPr>
            <a:spLocks/>
          </p:cNvSpPr>
          <p:nvPr/>
        </p:nvSpPr>
        <p:spPr bwMode="auto">
          <a:xfrm>
            <a:off x="5724525" y="3644900"/>
            <a:ext cx="1008063" cy="1008063"/>
          </a:xfrm>
          <a:custGeom>
            <a:avLst/>
            <a:gdLst>
              <a:gd name="T0" fmla="*/ 0 w 545"/>
              <a:gd name="T1" fmla="*/ 862 h 862"/>
              <a:gd name="T2" fmla="*/ 544 w 545"/>
              <a:gd name="T3" fmla="*/ 862 h 862"/>
              <a:gd name="T4" fmla="*/ 545 w 545"/>
              <a:gd name="T5" fmla="*/ 0 h 862"/>
              <a:gd name="T6" fmla="*/ 0 60000 65536"/>
              <a:gd name="T7" fmla="*/ 0 60000 65536"/>
              <a:gd name="T8" fmla="*/ 0 60000 65536"/>
              <a:gd name="T9" fmla="*/ 0 w 545"/>
              <a:gd name="T10" fmla="*/ 0 h 862"/>
              <a:gd name="T11" fmla="*/ 545 w 545"/>
              <a:gd name="T12" fmla="*/ 862 h 8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862">
                <a:moveTo>
                  <a:pt x="0" y="862"/>
                </a:moveTo>
                <a:lnTo>
                  <a:pt x="544" y="862"/>
                </a:lnTo>
                <a:lnTo>
                  <a:pt x="54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1619250" y="4437063"/>
            <a:ext cx="2519363" cy="5762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TW" sz="1400"/>
              <a:t>Linux# </a:t>
            </a:r>
            <a:r>
              <a:rPr lang="en-US" altLang="zh-TW" sz="1400" b="1"/>
              <a:t>arm-elf-gcc</a:t>
            </a:r>
            <a:r>
              <a:rPr lang="en-US" altLang="zh-TW" sz="1400"/>
              <a:t> a.c –o a.o</a:t>
            </a:r>
          </a:p>
          <a:p>
            <a:r>
              <a:rPr lang="en-US" altLang="zh-TW" sz="1400"/>
              <a:t>Linux# </a:t>
            </a:r>
            <a:r>
              <a:rPr lang="en-US" altLang="zh-TW" sz="1400" b="1"/>
              <a:t>arm-elf-gcc</a:t>
            </a:r>
            <a:r>
              <a:rPr lang="en-US" altLang="zh-TW" sz="1400"/>
              <a:t> b.c –o b.o</a:t>
            </a: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5940425" y="5229225"/>
            <a:ext cx="3095625" cy="4318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TW" sz="1400"/>
              <a:t>Linux# </a:t>
            </a:r>
            <a:r>
              <a:rPr lang="en-US" altLang="zh-TW" sz="1400" b="1"/>
              <a:t>arm-elf-ld </a:t>
            </a:r>
            <a:r>
              <a:rPr lang="en-US" altLang="zh-TW" sz="1400"/>
              <a:t>a.o b.o –lm –o hello</a:t>
            </a:r>
          </a:p>
        </p:txBody>
      </p:sp>
      <p:cxnSp>
        <p:nvCxnSpPr>
          <p:cNvPr id="92179" name="AutoShape 19"/>
          <p:cNvCxnSpPr>
            <a:cxnSpLocks noChangeShapeType="1"/>
            <a:stCxn id="92177" idx="0"/>
            <a:endCxn id="92168" idx="4"/>
          </p:cNvCxnSpPr>
          <p:nvPr/>
        </p:nvCxnSpPr>
        <p:spPr bwMode="auto">
          <a:xfrm rot="-5400000">
            <a:off x="3024187" y="3500438"/>
            <a:ext cx="792163" cy="1081088"/>
          </a:xfrm>
          <a:prstGeom prst="curvedConnector3">
            <a:avLst>
              <a:gd name="adj1" fmla="val 49898"/>
            </a:avLst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AutoShape 20"/>
          <p:cNvCxnSpPr>
            <a:cxnSpLocks noChangeShapeType="1"/>
            <a:stCxn id="92178" idx="0"/>
            <a:endCxn id="92169" idx="5"/>
          </p:cNvCxnSpPr>
          <p:nvPr/>
        </p:nvCxnSpPr>
        <p:spPr bwMode="auto">
          <a:xfrm rot="5400000" flipH="1">
            <a:off x="6450013" y="4191000"/>
            <a:ext cx="1689100" cy="387350"/>
          </a:xfrm>
          <a:prstGeom prst="curvedConnector3">
            <a:avLst>
              <a:gd name="adj1" fmla="val 46898"/>
            </a:avLst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3314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Setup cross compile environment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For Linux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Download and install the Linux toolchain for your target board such as </a:t>
            </a:r>
            <a:r>
              <a:rPr lang="en-US" altLang="zh-TW" i="1" smtClean="0">
                <a:ea typeface="新細明體" pitchFamily="18" charset="-120"/>
              </a:rPr>
              <a:t>arm-elf-</a:t>
            </a:r>
            <a:r>
              <a:rPr lang="en-US" altLang="zh-TW" smtClean="0">
                <a:ea typeface="新細明體" pitchFamily="18" charset="-120"/>
              </a:rPr>
              <a:t> tools.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Example: Toolchain for ARM</a:t>
            </a:r>
          </a:p>
          <a:p>
            <a:pPr lvl="3" eaLnBrk="1" hangingPunct="1"/>
            <a:r>
              <a:rPr lang="en-US" altLang="zh-TW" smtClean="0">
                <a:ea typeface="新細明體" pitchFamily="18" charset="-120"/>
              </a:rPr>
              <a:t>First, download from uClinux.org or somewhere.</a:t>
            </a:r>
          </a:p>
        </p:txBody>
      </p:sp>
      <p:pic>
        <p:nvPicPr>
          <p:cNvPr id="9318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76342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1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3" eaLnBrk="1" hangingPunct="1"/>
            <a:r>
              <a:rPr lang="en-US" altLang="zh-TW" smtClean="0">
                <a:ea typeface="新細明體" pitchFamily="18" charset="-120"/>
              </a:rPr>
              <a:t>Second, install it to the proper directory. (eg. /usr/local/)</a:t>
            </a:r>
          </a:p>
        </p:txBody>
      </p:sp>
      <p:pic>
        <p:nvPicPr>
          <p:cNvPr id="942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35274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60575"/>
            <a:ext cx="33639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Rectangle 7"/>
          <p:cNvSpPr>
            <a:spLocks noChangeArrowheads="1"/>
          </p:cNvSpPr>
          <p:nvPr/>
        </p:nvSpPr>
        <p:spPr bwMode="auto">
          <a:xfrm>
            <a:off x="5148263" y="2420938"/>
            <a:ext cx="2376487" cy="38877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4215" name="Rectangle 8"/>
          <p:cNvSpPr>
            <a:spLocks noChangeArrowheads="1"/>
          </p:cNvSpPr>
          <p:nvPr/>
        </p:nvSpPr>
        <p:spPr bwMode="auto">
          <a:xfrm>
            <a:off x="2195513" y="5084763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400"/>
              <a:t>You have the toolchain </a:t>
            </a:r>
          </a:p>
          <a:p>
            <a:r>
              <a:rPr lang="en-US" altLang="zh-TW" sz="1400"/>
              <a:t>installed on your system.</a:t>
            </a:r>
          </a:p>
        </p:txBody>
      </p:sp>
      <p:sp>
        <p:nvSpPr>
          <p:cNvPr id="94216" name="Line 9"/>
          <p:cNvSpPr>
            <a:spLocks noChangeShapeType="1"/>
          </p:cNvSpPr>
          <p:nvPr/>
        </p:nvSpPr>
        <p:spPr bwMode="auto">
          <a:xfrm flipV="1">
            <a:off x="4211638" y="4797425"/>
            <a:ext cx="865187" cy="5032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7" name="Rectangle 10"/>
          <p:cNvSpPr>
            <a:spLocks noChangeArrowheads="1"/>
          </p:cNvSpPr>
          <p:nvPr/>
        </p:nvSpPr>
        <p:spPr bwMode="auto">
          <a:xfrm>
            <a:off x="2051050" y="3573463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400"/>
              <a:t>Extract the tools from </a:t>
            </a:r>
          </a:p>
          <a:p>
            <a:r>
              <a:rPr lang="en-US" altLang="zh-TW" sz="1400"/>
              <a:t>downloaded package.</a:t>
            </a:r>
          </a:p>
        </p:txBody>
      </p:sp>
      <p:sp>
        <p:nvSpPr>
          <p:cNvPr id="94218" name="Line 12"/>
          <p:cNvSpPr>
            <a:spLocks noChangeShapeType="1"/>
          </p:cNvSpPr>
          <p:nvPr/>
        </p:nvSpPr>
        <p:spPr bwMode="auto">
          <a:xfrm flipV="1">
            <a:off x="3132138" y="2924175"/>
            <a:ext cx="71437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For Windows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Ordinarily, you have to install CYGWIN to provide a Linux-like environment on Windows.</a:t>
            </a:r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708275"/>
            <a:ext cx="59055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Download and install the toolchain as described before.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Note that the toolchain must be compiled for CYGWIN.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51117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7451725" y="5445125"/>
            <a:ext cx="1404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400"/>
              <a:t>Figure:</a:t>
            </a:r>
          </a:p>
          <a:p>
            <a:r>
              <a:rPr lang="en-US" altLang="zh-TW" sz="1400"/>
              <a:t>Cygwin provides</a:t>
            </a:r>
          </a:p>
          <a:p>
            <a:r>
              <a:rPr lang="en-US" altLang="zh-TW" sz="1400"/>
              <a:t>a Linux-like</a:t>
            </a:r>
          </a:p>
          <a:p>
            <a:r>
              <a:rPr lang="en-US" altLang="zh-TW" sz="1400"/>
              <a:t>Environment.</a:t>
            </a:r>
          </a:p>
        </p:txBody>
      </p:sp>
    </p:spTree>
    <p:extLst>
      <p:ext uri="{BB962C8B-B14F-4D97-AF65-F5344CB8AC3E}">
        <p14:creationId xmlns:p14="http://schemas.microsoft.com/office/powerpoint/2010/main" val="373888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000" dirty="0"/>
              <a:t>Commercial Embedded Linux</a:t>
            </a:r>
            <a:r>
              <a:rPr lang="en-US" dirty="0"/>
              <a:t>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AMIRIX Embedded Linux</a:t>
            </a:r>
          </a:p>
          <a:p>
            <a:pPr lvl="1"/>
            <a:r>
              <a:rPr lang="en-US" sz="2800" dirty="0"/>
              <a:t>derived from </a:t>
            </a:r>
            <a:r>
              <a:rPr lang="en-US" sz="2800" dirty="0" err="1"/>
              <a:t>Debian</a:t>
            </a:r>
            <a:endParaRPr lang="en-US" sz="2800" dirty="0"/>
          </a:p>
          <a:p>
            <a:r>
              <a:rPr lang="en-US" sz="2800" dirty="0" err="1"/>
              <a:t>Coollogic</a:t>
            </a:r>
            <a:r>
              <a:rPr lang="en-US" sz="2800" dirty="0"/>
              <a:t> </a:t>
            </a:r>
            <a:r>
              <a:rPr lang="en-US" sz="2800" dirty="0" err="1"/>
              <a:t>Coollinux</a:t>
            </a:r>
            <a:endParaRPr lang="en-US" sz="2800" dirty="0"/>
          </a:p>
          <a:p>
            <a:pPr lvl="1"/>
            <a:r>
              <a:rPr lang="en-US" sz="2800" dirty="0"/>
              <a:t>combines Linux and Java for Internet apps</a:t>
            </a:r>
          </a:p>
          <a:p>
            <a:r>
              <a:rPr lang="en-US" sz="2800" dirty="0" err="1"/>
              <a:t>Coventive</a:t>
            </a:r>
            <a:r>
              <a:rPr lang="en-US" sz="2800" dirty="0"/>
              <a:t> </a:t>
            </a:r>
            <a:r>
              <a:rPr lang="en-US" sz="2800" dirty="0" err="1"/>
              <a:t>Xlinux</a:t>
            </a:r>
            <a:endParaRPr lang="en-US" sz="2800" dirty="0"/>
          </a:p>
          <a:p>
            <a:pPr lvl="1"/>
            <a:r>
              <a:rPr lang="en-US" sz="2800" dirty="0"/>
              <a:t>kernel can be as small as 143KB</a:t>
            </a:r>
          </a:p>
          <a:p>
            <a:r>
              <a:rPr lang="en-US" sz="2800" dirty="0" err="1"/>
              <a:t>Esfia</a:t>
            </a:r>
            <a:r>
              <a:rPr lang="en-US" sz="2800" dirty="0"/>
              <a:t> </a:t>
            </a:r>
            <a:r>
              <a:rPr lang="en-US" sz="2800" dirty="0" err="1"/>
              <a:t>RedBlue</a:t>
            </a:r>
            <a:r>
              <a:rPr lang="en-US" sz="2800" dirty="0"/>
              <a:t> Linux</a:t>
            </a:r>
          </a:p>
          <a:p>
            <a:pPr lvl="1"/>
            <a:r>
              <a:rPr lang="en-US" sz="2800" dirty="0"/>
              <a:t>400K, designed for wireless </a:t>
            </a:r>
            <a:r>
              <a:rPr lang="en-US" sz="2800" dirty="0" smtClean="0"/>
              <a:t>apps</a:t>
            </a:r>
          </a:p>
          <a:p>
            <a:r>
              <a:rPr lang="en-US" sz="3200" dirty="0" smtClean="0"/>
              <a:t>And many others</a:t>
            </a:r>
            <a:endParaRPr lang="en-US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47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Linux system programming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Low-level File I/O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open(), read(), write(), close(), creat(), fnctl() …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700338" y="2924175"/>
            <a:ext cx="5400675" cy="35290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#include &lt;unistd.h&gt;</a:t>
            </a:r>
          </a:p>
          <a:p>
            <a:r>
              <a:rPr kumimoji="1" lang="en-US" altLang="zh-TW" sz="1400"/>
              <a:t>#include &lt;stdlib.h&gt;</a:t>
            </a:r>
          </a:p>
          <a:p>
            <a:r>
              <a:rPr kumimoji="1" lang="en-US" altLang="zh-TW" sz="1400"/>
              <a:t>…</a:t>
            </a:r>
          </a:p>
          <a:p>
            <a:r>
              <a:rPr kumimoji="1" lang="en-US" altLang="zh-TW" sz="1400"/>
              <a:t>int main()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Open /tmp/in.txt and /tmp/out.txt*/</a:t>
            </a:r>
          </a:p>
          <a:p>
            <a:r>
              <a:rPr kumimoji="1" lang="en-US" altLang="zh-TW" sz="1400"/>
              <a:t>     fd1 = </a:t>
            </a:r>
            <a:r>
              <a:rPr kumimoji="1" lang="en-US" altLang="zh-TW" sz="1400" b="1">
                <a:solidFill>
                  <a:srgbClr val="0000FF"/>
                </a:solidFill>
              </a:rPr>
              <a:t>open</a:t>
            </a:r>
            <a:r>
              <a:rPr kumimoji="1" lang="en-US" altLang="zh-TW" sz="1400"/>
              <a:t>(“/tmp/in.txt”, O_RDONLY | O_CREAT);</a:t>
            </a:r>
          </a:p>
          <a:p>
            <a:r>
              <a:rPr kumimoji="1" lang="en-US" altLang="zh-TW" sz="1400"/>
              <a:t>     fd2 = </a:t>
            </a:r>
            <a:r>
              <a:rPr kumimoji="1" lang="en-US" altLang="zh-TW" sz="1400" b="1">
                <a:solidFill>
                  <a:srgbClr val="0000FF"/>
                </a:solidFill>
              </a:rPr>
              <a:t>open</a:t>
            </a:r>
            <a:r>
              <a:rPr kumimoji="1" lang="en-US" altLang="zh-TW" sz="1400"/>
              <a:t>(“/tmp/out.txt”, O_WRONLY | O_CREAT);</a:t>
            </a:r>
          </a:p>
          <a:p>
            <a:endParaRPr kumimoji="1" lang="en-US" altLang="zh-TW" sz="1400"/>
          </a:p>
          <a:p>
            <a:r>
              <a:rPr kumimoji="1" lang="en-US" altLang="zh-TW" sz="1400"/>
              <a:t>     if ((</a:t>
            </a:r>
            <a:r>
              <a:rPr kumimoji="1" lang="en-US" altLang="zh-TW" sz="1400" b="1">
                <a:solidFill>
                  <a:srgbClr val="0000FF"/>
                </a:solidFill>
              </a:rPr>
              <a:t>read</a:t>
            </a:r>
            <a:r>
              <a:rPr kumimoji="1" lang="en-US" altLang="zh-TW" sz="1400"/>
              <a:t>(fd1, buffer, sizeof(buffer)) != sizeof(buffer))</a:t>
            </a:r>
          </a:p>
          <a:p>
            <a:r>
              <a:rPr kumimoji="1" lang="en-US" altLang="zh-TW" sz="1400"/>
              <a:t>      …</a:t>
            </a:r>
          </a:p>
          <a:p>
            <a:r>
              <a:rPr kumimoji="1" lang="en-US" altLang="zh-TW" sz="1400"/>
              <a:t>     if ((</a:t>
            </a:r>
            <a:r>
              <a:rPr kumimoji="1" lang="en-US" altLang="zh-TW" sz="1400" b="1">
                <a:solidFill>
                  <a:srgbClr val="0000FF"/>
                </a:solidFill>
              </a:rPr>
              <a:t>write</a:t>
            </a:r>
            <a:r>
              <a:rPr kumimoji="1" lang="en-US" altLang="zh-TW" sz="1400"/>
              <a:t>(fd2, buffer, sizeof(s)) != sizeof(s))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 b="1">
                <a:solidFill>
                  <a:srgbClr val="0000FF"/>
                </a:solidFill>
              </a:rPr>
              <a:t>close</a:t>
            </a:r>
            <a:r>
              <a:rPr kumimoji="1" lang="en-US" altLang="zh-TW" sz="1400"/>
              <a:t>(fd1); </a:t>
            </a:r>
            <a:r>
              <a:rPr kumimoji="1" lang="en-US" altLang="zh-TW" sz="1400" b="1">
                <a:solidFill>
                  <a:srgbClr val="0000FF"/>
                </a:solidFill>
              </a:rPr>
              <a:t>close</a:t>
            </a:r>
            <a:r>
              <a:rPr kumimoji="1" lang="en-US" altLang="zh-TW" sz="1400"/>
              <a:t>(fd2);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320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Process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execl(), fork(), exit(), system(), wait(), getpid() …</a:t>
            </a:r>
          </a:p>
          <a:p>
            <a:pPr lvl="1" eaLnBrk="1" hangingPunct="1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2700338" y="2420938"/>
            <a:ext cx="5400675" cy="35290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#include &lt;unistd.h&gt;</a:t>
            </a:r>
          </a:p>
          <a:p>
            <a:r>
              <a:rPr kumimoji="1" lang="en-US" altLang="zh-TW" sz="1400"/>
              <a:t>… </a:t>
            </a:r>
          </a:p>
          <a:p>
            <a:r>
              <a:rPr kumimoji="1" lang="en-US" altLang="zh-TW" sz="1400"/>
              <a:t>int main()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pid_t new_pid;</a:t>
            </a:r>
          </a:p>
          <a:p>
            <a:r>
              <a:rPr kumimoji="1" lang="en-US" altLang="zh-TW" sz="1400"/>
              <a:t>     new_pid = </a:t>
            </a:r>
            <a:r>
              <a:rPr kumimoji="1" lang="en-US" altLang="zh-TW" sz="1400" b="1">
                <a:solidFill>
                  <a:srgbClr val="0000FF"/>
                </a:solidFill>
              </a:rPr>
              <a:t>fork</a:t>
            </a:r>
            <a:r>
              <a:rPr kumimoji="1" lang="en-US" altLang="zh-TW" sz="1400"/>
              <a:t>();</a:t>
            </a:r>
          </a:p>
          <a:p>
            <a:r>
              <a:rPr kumimoji="1" lang="en-US" altLang="zh-TW" sz="1400"/>
              <a:t>     switch (new_pid) {</a:t>
            </a:r>
          </a:p>
          <a:p>
            <a:r>
              <a:rPr kumimoji="1" lang="en-US" altLang="zh-TW" sz="1400"/>
              <a:t>     case  -1 :</a:t>
            </a:r>
          </a:p>
          <a:p>
            <a:r>
              <a:rPr kumimoji="1" lang="en-US" altLang="zh-TW" sz="1400"/>
              <a:t>         printf ("fork failed\n"); </a:t>
            </a:r>
            <a:r>
              <a:rPr kumimoji="1" lang="en-US" altLang="zh-TW" sz="1400" b="1">
                <a:solidFill>
                  <a:srgbClr val="0000FF"/>
                </a:solidFill>
              </a:rPr>
              <a:t>exit</a:t>
            </a:r>
            <a:r>
              <a:rPr kumimoji="1" lang="en-US" altLang="zh-TW" sz="1400"/>
              <a:t>(1); break;</a:t>
            </a:r>
          </a:p>
          <a:p>
            <a:r>
              <a:rPr kumimoji="1" lang="en-US" altLang="zh-TW" sz="1400"/>
              <a:t>     case  0 :</a:t>
            </a:r>
          </a:p>
          <a:p>
            <a:r>
              <a:rPr kumimoji="1" lang="en-US" altLang="zh-TW" sz="1400"/>
              <a:t>          printf ("</a:t>
            </a:r>
            <a:r>
              <a:rPr kumimoji="1" lang="en-US" altLang="zh-TW" sz="1400" i="1"/>
              <a:t>This is the child process</a:t>
            </a:r>
            <a:r>
              <a:rPr kumimoji="1" lang="en-US" altLang="zh-TW" sz="1400"/>
              <a:t>.pid = %d\n“, </a:t>
            </a:r>
            <a:r>
              <a:rPr kumimoji="1" lang="en-US" altLang="zh-TW" sz="1400" b="1">
                <a:solidFill>
                  <a:srgbClr val="0000FF"/>
                </a:solidFill>
              </a:rPr>
              <a:t>getpid</a:t>
            </a:r>
            <a:r>
              <a:rPr kumimoji="1" lang="en-US" altLang="zh-TW" sz="1400"/>
              <a:t>()); break;</a:t>
            </a:r>
          </a:p>
          <a:p>
            <a:r>
              <a:rPr kumimoji="1" lang="en-US" altLang="zh-TW" sz="1400"/>
              <a:t>     default:</a:t>
            </a:r>
          </a:p>
          <a:p>
            <a:r>
              <a:rPr kumimoji="1" lang="en-US" altLang="zh-TW" sz="1400"/>
              <a:t>          printf ("</a:t>
            </a:r>
            <a:r>
              <a:rPr kumimoji="1" lang="en-US" altLang="zh-TW" sz="1400" i="1"/>
              <a:t>This is the parent process, pid = %d</a:t>
            </a:r>
            <a:r>
              <a:rPr kumimoji="1" lang="en-US" altLang="zh-TW" sz="1400"/>
              <a:t>.\n“, </a:t>
            </a:r>
            <a:r>
              <a:rPr kumimoji="1" lang="en-US" altLang="zh-TW" sz="1400" b="1">
                <a:solidFill>
                  <a:srgbClr val="0000FF"/>
                </a:solidFill>
              </a:rPr>
              <a:t>getpid</a:t>
            </a:r>
            <a:r>
              <a:rPr kumimoji="1" lang="en-US" altLang="zh-TW" sz="1400"/>
              <a:t>());</a:t>
            </a:r>
          </a:p>
          <a:p>
            <a:r>
              <a:rPr kumimoji="1" lang="en-US" altLang="zh-TW" sz="1400"/>
              <a:t>     }</a:t>
            </a:r>
          </a:p>
          <a:p>
            <a:r>
              <a:rPr kumimoji="1" lang="en-US" altLang="zh-TW" sz="1400"/>
              <a:t>     return 0;    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884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Thread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pthread_create(), pthread_join(), pthread_cancel() …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2700338" y="2420938"/>
            <a:ext cx="5759450" cy="3887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#include &lt;pthread.h&gt;</a:t>
            </a:r>
          </a:p>
          <a:p>
            <a:r>
              <a:rPr kumimoji="1" lang="en-US" altLang="zh-TW" sz="1400"/>
              <a:t>…</a:t>
            </a:r>
          </a:p>
          <a:p>
            <a:r>
              <a:rPr kumimoji="1" lang="en-US" altLang="zh-TW" sz="1400">
                <a:solidFill>
                  <a:srgbClr val="009900"/>
                </a:solidFill>
              </a:rPr>
              <a:t>/* Prints x’s to stderr. The parameter is unused. Does not return. */</a:t>
            </a:r>
          </a:p>
          <a:p>
            <a:r>
              <a:rPr kumimoji="1" lang="en-US" altLang="zh-TW" sz="1400"/>
              <a:t>void* print_xs (void* unused)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while (1)</a:t>
            </a:r>
          </a:p>
          <a:p>
            <a:r>
              <a:rPr kumimoji="1" lang="en-US" altLang="zh-TW" sz="1400"/>
              <a:t>          fputc (‘x’, stderr);</a:t>
            </a:r>
          </a:p>
          <a:p>
            <a:r>
              <a:rPr kumimoji="1" lang="en-US" altLang="zh-TW" sz="1400"/>
              <a:t>}</a:t>
            </a:r>
          </a:p>
          <a:p>
            <a:r>
              <a:rPr kumimoji="1" lang="en-US" altLang="zh-TW" sz="1400"/>
              <a:t>int main ()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pthread_t thread_id;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Create a new thread to run the print_xs function. */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 b="1">
                <a:solidFill>
                  <a:srgbClr val="0000FF"/>
                </a:solidFill>
              </a:rPr>
              <a:t>pthread_create</a:t>
            </a:r>
            <a:r>
              <a:rPr kumimoji="1" lang="en-US" altLang="zh-TW" sz="1400"/>
              <a:t> (&amp;thread_id, NULL, &amp;</a:t>
            </a:r>
            <a:r>
              <a:rPr kumimoji="1" lang="en-US" altLang="zh-TW" sz="1400" i="1"/>
              <a:t>print_xs</a:t>
            </a:r>
            <a:r>
              <a:rPr kumimoji="1" lang="en-US" altLang="zh-TW" sz="1400"/>
              <a:t>, NULL);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Print o’s continuously to stderr. */</a:t>
            </a:r>
          </a:p>
          <a:p>
            <a:r>
              <a:rPr kumimoji="1" lang="en-US" altLang="zh-TW" sz="1400"/>
              <a:t>     while (1)</a:t>
            </a:r>
          </a:p>
          <a:p>
            <a:r>
              <a:rPr kumimoji="1" lang="en-US" altLang="zh-TW" sz="1400"/>
              <a:t>          fputc (‘o’, stderr);</a:t>
            </a:r>
          </a:p>
          <a:p>
            <a:r>
              <a:rPr kumimoji="1" lang="en-US" altLang="zh-TW" sz="1400"/>
              <a:t>     return 0;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83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IPC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mmap(), munmap(), msgctl(), msgget(), msgsnd() …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700338" y="2420938"/>
            <a:ext cx="6048375" cy="403225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…</a:t>
            </a:r>
          </a:p>
          <a:p>
            <a:r>
              <a:rPr kumimoji="1" lang="en-US" altLang="zh-TW" sz="1400"/>
              <a:t>int main (int argc, char* const argv[])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void* file_mem;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Prepare a file large enough to hold an unsigned integer. */</a:t>
            </a:r>
          </a:p>
          <a:p>
            <a:r>
              <a:rPr kumimoji="1" lang="en-US" altLang="zh-TW" sz="1400"/>
              <a:t>     fd = open (argv[1], O_RDWR | O_CREAT, S_IRUSR | S_IWUSR);</a:t>
            </a:r>
          </a:p>
          <a:p>
            <a:r>
              <a:rPr kumimoji="1" lang="en-US" altLang="zh-TW" sz="1400"/>
              <a:t>     lseek (fd, LENGTH+1, SEEK_SET);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Create the memory mapping. */</a:t>
            </a:r>
          </a:p>
          <a:p>
            <a:r>
              <a:rPr kumimoji="1" lang="en-US" altLang="zh-TW" sz="1400"/>
              <a:t>     file_mem = </a:t>
            </a:r>
            <a:r>
              <a:rPr kumimoji="1" lang="en-US" altLang="zh-TW" sz="1400" b="1">
                <a:solidFill>
                  <a:srgbClr val="0000FF"/>
                </a:solidFill>
              </a:rPr>
              <a:t>mmap</a:t>
            </a:r>
            <a:r>
              <a:rPr kumimoji="1" lang="en-US" altLang="zh-TW" sz="1400"/>
              <a:t> (0, LENGTH, </a:t>
            </a:r>
            <a:r>
              <a:rPr kumimoji="1" lang="en-US" altLang="zh-TW" sz="1400" i="1"/>
              <a:t>PROT_WRITE</a:t>
            </a:r>
            <a:r>
              <a:rPr kumimoji="1" lang="en-US" altLang="zh-TW" sz="1400"/>
              <a:t>, </a:t>
            </a:r>
            <a:r>
              <a:rPr kumimoji="1" lang="en-US" altLang="zh-TW" sz="1400" i="1"/>
              <a:t>MAP_SHARED</a:t>
            </a:r>
            <a:r>
              <a:rPr kumimoji="1" lang="en-US" altLang="zh-TW" sz="1400"/>
              <a:t>, fd, 0);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Write a random integer to memory-mapped area. */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 i="1"/>
              <a:t>sprintf</a:t>
            </a:r>
            <a:r>
              <a:rPr kumimoji="1" lang="en-US" altLang="zh-TW" sz="1400"/>
              <a:t>((char*) file_mem, “%d\n”, random_range (-100, 100));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Release the memory (unnecessary because the program exits). */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 b="1">
                <a:solidFill>
                  <a:srgbClr val="0000FF"/>
                </a:solidFill>
              </a:rPr>
              <a:t>munmap</a:t>
            </a:r>
            <a:r>
              <a:rPr kumimoji="1" lang="en-US" altLang="zh-TW" sz="1400" b="1"/>
              <a:t> </a:t>
            </a:r>
            <a:r>
              <a:rPr kumimoji="1" lang="en-US" altLang="zh-TW" sz="1400"/>
              <a:t>(file_mem, LENGTH);</a:t>
            </a:r>
          </a:p>
          <a:p>
            <a:r>
              <a:rPr kumimoji="1" lang="en-US" altLang="zh-TW" sz="1400"/>
              <a:t>     return 0;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97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Signal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signal(), alarm(), kill(), pause(), sleep() …</a:t>
            </a:r>
          </a:p>
          <a:p>
            <a:pPr lvl="1" eaLnBrk="1" hangingPunct="1"/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700338" y="2420938"/>
            <a:ext cx="5400675" cy="352901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#include &lt;signal.h&gt;</a:t>
            </a:r>
          </a:p>
          <a:p>
            <a:r>
              <a:rPr kumimoji="1" lang="en-US" altLang="zh-TW" sz="1400"/>
              <a:t>…</a:t>
            </a:r>
          </a:p>
          <a:p>
            <a:r>
              <a:rPr kumimoji="1" lang="en-US" altLang="zh-TW" sz="1400"/>
              <a:t>void </a:t>
            </a:r>
            <a:r>
              <a:rPr kumimoji="1" lang="en-US" altLang="zh-TW" sz="1400" i="1"/>
              <a:t>ouch</a:t>
            </a:r>
            <a:r>
              <a:rPr kumimoji="1" lang="en-US" altLang="zh-TW" sz="1400"/>
              <a:t> (int sig) </a:t>
            </a:r>
            <a:r>
              <a:rPr kumimoji="1" lang="zh-TW" altLang="en-US" sz="1400"/>
              <a:t>　　　　　　　　　　　　　　　　　　　　　　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printf ("OUCH! I got signal %d\n", sig);</a:t>
            </a:r>
          </a:p>
          <a:p>
            <a:r>
              <a:rPr kumimoji="1" lang="en-US" altLang="zh-TW" sz="1400"/>
              <a:t>     signal (SIGINT, SIG_DFL); </a:t>
            </a:r>
          </a:p>
          <a:p>
            <a:r>
              <a:rPr kumimoji="1" lang="en-US" altLang="zh-TW" sz="1400"/>
              <a:t>}</a:t>
            </a:r>
          </a:p>
          <a:p>
            <a:r>
              <a:rPr kumimoji="1" lang="en-US" altLang="zh-TW" sz="1400"/>
              <a:t>main()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 b="1">
                <a:solidFill>
                  <a:srgbClr val="0000FF"/>
                </a:solidFill>
              </a:rPr>
              <a:t>signal</a:t>
            </a:r>
            <a:r>
              <a:rPr kumimoji="1" lang="en-US" altLang="zh-TW" sz="1400" b="1"/>
              <a:t> </a:t>
            </a:r>
            <a:r>
              <a:rPr kumimoji="1" lang="en-US" altLang="zh-TW" sz="1400"/>
              <a:t>(SIGINT, ouch); </a:t>
            </a:r>
            <a:r>
              <a:rPr kumimoji="1" lang="en-US" altLang="zh-TW" sz="1400">
                <a:solidFill>
                  <a:srgbClr val="009900"/>
                </a:solidFill>
              </a:rPr>
              <a:t>/* Install handler for SIGINT */</a:t>
            </a:r>
          </a:p>
          <a:p>
            <a:r>
              <a:rPr kumimoji="1" lang="en-US" altLang="zh-TW" sz="1400"/>
              <a:t>     while(1)                         </a:t>
            </a:r>
            <a:r>
              <a:rPr kumimoji="1" lang="en-US" altLang="zh-TW" sz="1400">
                <a:solidFill>
                  <a:srgbClr val="009900"/>
                </a:solidFill>
              </a:rPr>
              <a:t>/* Infinite loop until Ctrl + C is pressed */</a:t>
            </a:r>
          </a:p>
          <a:p>
            <a:r>
              <a:rPr kumimoji="1" lang="en-US" altLang="zh-TW" sz="1400"/>
              <a:t>     {</a:t>
            </a:r>
          </a:p>
          <a:p>
            <a:r>
              <a:rPr kumimoji="1" lang="en-US" altLang="zh-TW" sz="1400"/>
              <a:t>          printf ("Hello World!\n");</a:t>
            </a:r>
          </a:p>
          <a:p>
            <a:r>
              <a:rPr kumimoji="1" lang="en-US" altLang="zh-TW" sz="1400"/>
              <a:t>          </a:t>
            </a:r>
            <a:r>
              <a:rPr kumimoji="1" lang="en-US" altLang="zh-TW" sz="1400" b="1">
                <a:solidFill>
                  <a:srgbClr val="0000FF"/>
                </a:solidFill>
              </a:rPr>
              <a:t>sleep</a:t>
            </a:r>
            <a:r>
              <a:rPr kumimoji="1" lang="en-US" altLang="zh-TW" sz="1400"/>
              <a:t>(1);</a:t>
            </a:r>
          </a:p>
          <a:p>
            <a:r>
              <a:rPr kumimoji="1" lang="en-US" altLang="zh-TW" sz="1400"/>
              <a:t>     }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464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Socket</a:t>
            </a:r>
          </a:p>
          <a:p>
            <a:pPr lvl="2" eaLnBrk="1" hangingPunct="1"/>
            <a:r>
              <a:rPr lang="en-US" altLang="zh-TW" smtClean="0">
                <a:ea typeface="新細明體" pitchFamily="18" charset="-120"/>
              </a:rPr>
              <a:t>socket(), accept(), connect(), recv(), send() …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700338" y="2420938"/>
            <a:ext cx="5400675" cy="38877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kumimoji="1" lang="en-US" altLang="zh-TW" sz="1400"/>
              <a:t>#include &lt;sys/types.h&gt; </a:t>
            </a:r>
          </a:p>
          <a:p>
            <a:r>
              <a:rPr kumimoji="1" lang="en-US" altLang="zh-TW" sz="1400"/>
              <a:t>…</a:t>
            </a:r>
          </a:p>
          <a:p>
            <a:r>
              <a:rPr kumimoji="1" lang="en-US" altLang="zh-TW" sz="1400"/>
              <a:t>main()</a:t>
            </a:r>
          </a:p>
          <a:p>
            <a:r>
              <a:rPr kumimoji="1" lang="en-US" altLang="zh-TW" sz="1400"/>
              <a:t>{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Create a socket … */</a:t>
            </a:r>
          </a:p>
          <a:p>
            <a:r>
              <a:rPr kumimoji="1" lang="en-US" altLang="zh-TW" sz="1400"/>
              <a:t>     sd = </a:t>
            </a:r>
            <a:r>
              <a:rPr kumimoji="1" lang="en-US" altLang="zh-TW" sz="1400" b="1">
                <a:solidFill>
                  <a:srgbClr val="0000FF"/>
                </a:solidFill>
              </a:rPr>
              <a:t>socket</a:t>
            </a:r>
            <a:r>
              <a:rPr kumimoji="1" lang="en-US" altLang="zh-TW" sz="1400"/>
              <a:t>(AF_INET,SOCK_STREAM,0); 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     </a:t>
            </a:r>
            <a:r>
              <a:rPr kumimoji="1" lang="en-US" altLang="zh-TW" sz="1400">
                <a:solidFill>
                  <a:srgbClr val="009900"/>
                </a:solidFill>
              </a:rPr>
              <a:t>/* Accept for connections and return a new socket description id </a:t>
            </a:r>
          </a:p>
          <a:p>
            <a:r>
              <a:rPr kumimoji="1" lang="en-US" altLang="zh-TW" sz="1400">
                <a:solidFill>
                  <a:srgbClr val="009900"/>
                </a:solidFill>
              </a:rPr>
              <a:t>        for handling the connection */</a:t>
            </a:r>
          </a:p>
          <a:p>
            <a:r>
              <a:rPr kumimoji="1" lang="en-US" altLang="zh-TW" sz="1400"/>
              <a:t>     newsd = </a:t>
            </a:r>
            <a:r>
              <a:rPr kumimoji="1" lang="en-US" altLang="zh-TW" sz="1400" b="1">
                <a:solidFill>
                  <a:srgbClr val="0000FF"/>
                </a:solidFill>
              </a:rPr>
              <a:t>accept</a:t>
            </a:r>
            <a:r>
              <a:rPr kumimoji="1" lang="en-US" altLang="zh-TW" sz="1400"/>
              <a:t>(sd, (struct sockaddr *) &amp;ser_cli, &amp;addrlen);</a:t>
            </a:r>
          </a:p>
          <a:p>
            <a:r>
              <a:rPr kumimoji="1" lang="en-US" altLang="zh-TW" sz="1400"/>
              <a:t>     if(newsd &lt; 0)</a:t>
            </a:r>
          </a:p>
          <a:p>
            <a:r>
              <a:rPr kumimoji="1" lang="en-US" altLang="zh-TW" sz="1400"/>
              <a:t>     {</a:t>
            </a:r>
          </a:p>
          <a:p>
            <a:r>
              <a:rPr kumimoji="1" lang="en-US" altLang="zh-TW" sz="1400"/>
              <a:t>          printf("cannot accept \n");</a:t>
            </a:r>
          </a:p>
          <a:p>
            <a:r>
              <a:rPr kumimoji="1" lang="en-US" altLang="zh-TW" sz="1400"/>
              <a:t>          exit(1);</a:t>
            </a:r>
          </a:p>
          <a:p>
            <a:r>
              <a:rPr kumimoji="1" lang="en-US" altLang="zh-TW" sz="1400"/>
              <a:t>     }</a:t>
            </a:r>
          </a:p>
          <a:p>
            <a:r>
              <a:rPr kumimoji="1" lang="en-US" altLang="zh-TW" sz="1400"/>
              <a:t>     …</a:t>
            </a:r>
          </a:p>
          <a:p>
            <a:r>
              <a:rPr kumimoji="1" lang="en-US" altLang="zh-TW" sz="1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50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313613" cy="442118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uClinux for Linux programmers </a:t>
            </a:r>
            <a:r>
              <a:rPr lang="en-US" altLang="zh-TW" sz="2000" smtClean="0">
                <a:ea typeface="新細明體" pitchFamily="18" charset="-120"/>
              </a:rPr>
              <a:t>[11]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Important issue  Do not support VM.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Each process must be located at a place in memory where it can be run. 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The area of process memory must be contiguous.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Cannot increase the size of its available memory at runtime.</a:t>
            </a:r>
          </a:p>
          <a:p>
            <a:pPr lvl="1" eaLnBrk="1" hangingPunct="1"/>
            <a:r>
              <a:rPr lang="en-US" altLang="zh-TW" i="1" smtClean="0">
                <a:ea typeface="新細明體" pitchFamily="18" charset="-120"/>
              </a:rPr>
              <a:t>ELF</a:t>
            </a:r>
            <a:r>
              <a:rPr lang="en-US" altLang="zh-TW" smtClean="0">
                <a:ea typeface="新細明體" pitchFamily="18" charset="-120"/>
              </a:rPr>
              <a:t> executable file format is unsupported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i="1" smtClean="0">
                <a:ea typeface="新細明體" pitchFamily="18" charset="-120"/>
                <a:sym typeface="Wingdings" pitchFamily="2" charset="2"/>
              </a:rPr>
              <a:t>FLAT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 format instead.</a:t>
            </a:r>
          </a:p>
        </p:txBody>
      </p:sp>
    </p:spTree>
    <p:extLst>
      <p:ext uri="{BB962C8B-B14F-4D97-AF65-F5344CB8AC3E}">
        <p14:creationId xmlns:p14="http://schemas.microsoft.com/office/powerpoint/2010/main" val="29346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The implementation of mmap() within the kernel is also quite different.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The only filesystem that currently guarantees that files are stored contiguously  romfs.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Only read-only mappings can be shared</a:t>
            </a:r>
            <a:br>
              <a:rPr lang="en-US" altLang="zh-TW" smtClean="0">
                <a:ea typeface="新細明體" pitchFamily="18" charset="-120"/>
                <a:sym typeface="Wingdings" pitchFamily="2" charset="2"/>
              </a:rPr>
            </a:b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To avoid the allocation of memory.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Copy-on-write feature is unsupported</a:t>
            </a:r>
            <a:br>
              <a:rPr lang="en-US" altLang="zh-TW" smtClean="0">
                <a:ea typeface="新細明體" pitchFamily="18" charset="-120"/>
              </a:rPr>
            </a:b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Use vfork() instead of fork(). (Discuss later)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The stack must be allocated at compile time </a:t>
            </a:r>
            <a:br>
              <a:rPr lang="en-US" altLang="zh-TW" smtClean="0">
                <a:ea typeface="新細明體" pitchFamily="18" charset="-120"/>
                <a:sym typeface="Wingdings" pitchFamily="2" charset="2"/>
              </a:rPr>
            </a:b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Must be aware of the stack requirements.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33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fork() vs. vfork()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411413" y="2636838"/>
            <a:ext cx="792162" cy="2232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fork()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2411413" y="4868863"/>
            <a:ext cx="792162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Data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3995738" y="3213100"/>
            <a:ext cx="792162" cy="16557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write()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V="1">
            <a:off x="3132138" y="32131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995738" y="4868863"/>
            <a:ext cx="792162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1400"/>
              <a:t>Dynamic</a:t>
            </a:r>
          </a:p>
          <a:p>
            <a:pPr algn="ctr"/>
            <a:r>
              <a:rPr lang="en-US" altLang="zh-TW" sz="1400"/>
              <a:t>allocated</a:t>
            </a:r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3203575" y="522922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3203575" y="4149725"/>
            <a:ext cx="863600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3" name="AutoShape 11"/>
          <p:cNvSpPr>
            <a:spLocks noChangeArrowheads="1"/>
          </p:cNvSpPr>
          <p:nvPr/>
        </p:nvSpPr>
        <p:spPr bwMode="auto">
          <a:xfrm>
            <a:off x="4876800" y="4876800"/>
            <a:ext cx="215900" cy="574675"/>
          </a:xfrm>
          <a:prstGeom prst="downArrow">
            <a:avLst>
              <a:gd name="adj1" fmla="val 50000"/>
              <a:gd name="adj2" fmla="val 6654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3132138" y="4797425"/>
            <a:ext cx="10080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200"/>
              <a:t>Copy-on-write</a:t>
            </a:r>
          </a:p>
        </p:txBody>
      </p:sp>
      <p:sp>
        <p:nvSpPr>
          <p:cNvPr id="105485" name="AutoShape 13"/>
          <p:cNvSpPr>
            <a:spLocks noChangeArrowheads="1"/>
          </p:cNvSpPr>
          <p:nvPr/>
        </p:nvSpPr>
        <p:spPr bwMode="auto">
          <a:xfrm>
            <a:off x="2051050" y="3933825"/>
            <a:ext cx="215900" cy="574675"/>
          </a:xfrm>
          <a:prstGeom prst="downArrow">
            <a:avLst>
              <a:gd name="adj1" fmla="val 50000"/>
              <a:gd name="adj2" fmla="val 66544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1619250" y="4437063"/>
            <a:ext cx="1008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200"/>
              <a:t>Non-blocking</a:t>
            </a:r>
          </a:p>
        </p:txBody>
      </p:sp>
      <p:sp>
        <p:nvSpPr>
          <p:cNvPr id="105487" name="Rectangle 15"/>
          <p:cNvSpPr>
            <a:spLocks noChangeArrowheads="1"/>
          </p:cNvSpPr>
          <p:nvPr/>
        </p:nvSpPr>
        <p:spPr bwMode="auto">
          <a:xfrm>
            <a:off x="5724525" y="2636838"/>
            <a:ext cx="792163" cy="2232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fork()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5724525" y="4868863"/>
            <a:ext cx="792163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Data</a:t>
            </a:r>
          </a:p>
        </p:txBody>
      </p:sp>
      <p:sp>
        <p:nvSpPr>
          <p:cNvPr id="105489" name="Rectangle 17"/>
          <p:cNvSpPr>
            <a:spLocks noChangeArrowheads="1"/>
          </p:cNvSpPr>
          <p:nvPr/>
        </p:nvSpPr>
        <p:spPr bwMode="auto">
          <a:xfrm>
            <a:off x="7308850" y="3213100"/>
            <a:ext cx="792163" cy="16557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write()</a:t>
            </a:r>
          </a:p>
          <a:p>
            <a:pPr algn="ctr"/>
            <a:r>
              <a:rPr lang="en-US" altLang="zh-TW"/>
              <a:t>.</a:t>
            </a:r>
          </a:p>
          <a:p>
            <a:pPr algn="ctr"/>
            <a:r>
              <a:rPr lang="en-US" altLang="zh-TW"/>
              <a:t>exit()</a:t>
            </a: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 flipV="1">
            <a:off x="6445250" y="3213100"/>
            <a:ext cx="8636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1" name="Line 21"/>
          <p:cNvSpPr>
            <a:spLocks noChangeShapeType="1"/>
          </p:cNvSpPr>
          <p:nvPr/>
        </p:nvSpPr>
        <p:spPr bwMode="auto">
          <a:xfrm flipH="1">
            <a:off x="6516688" y="4149725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2" name="AutoShape 24"/>
          <p:cNvSpPr>
            <a:spLocks noChangeArrowheads="1"/>
          </p:cNvSpPr>
          <p:nvPr/>
        </p:nvSpPr>
        <p:spPr bwMode="auto">
          <a:xfrm>
            <a:off x="5435600" y="3789363"/>
            <a:ext cx="2159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93" name="Rectangle 25"/>
          <p:cNvSpPr>
            <a:spLocks noChangeArrowheads="1"/>
          </p:cNvSpPr>
          <p:nvPr/>
        </p:nvSpPr>
        <p:spPr bwMode="auto">
          <a:xfrm>
            <a:off x="6659563" y="4868863"/>
            <a:ext cx="23034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400"/>
              <a:t>Use parent’s stack and data</a:t>
            </a:r>
          </a:p>
          <a:p>
            <a:pPr>
              <a:buFont typeface="Wingdings" pitchFamily="2" charset="2"/>
              <a:buChar char="à"/>
            </a:pPr>
            <a:r>
              <a:rPr lang="en-US" altLang="zh-TW" sz="1400">
                <a:sym typeface="Wingdings" pitchFamily="2" charset="2"/>
              </a:rPr>
              <a:t>may corrupt the data or</a:t>
            </a:r>
            <a:br>
              <a:rPr lang="en-US" altLang="zh-TW" sz="1400">
                <a:sym typeface="Wingdings" pitchFamily="2" charset="2"/>
              </a:rPr>
            </a:br>
            <a:r>
              <a:rPr lang="en-US" altLang="zh-TW" sz="1400">
                <a:sym typeface="Wingdings" pitchFamily="2" charset="2"/>
              </a:rPr>
              <a:t>    the stack in the parent.</a:t>
            </a:r>
            <a:endParaRPr lang="en-US" altLang="zh-TW" sz="1400"/>
          </a:p>
        </p:txBody>
      </p:sp>
      <p:sp>
        <p:nvSpPr>
          <p:cNvPr id="105494" name="AutoShape 26"/>
          <p:cNvSpPr>
            <a:spLocks noChangeArrowheads="1"/>
          </p:cNvSpPr>
          <p:nvPr/>
        </p:nvSpPr>
        <p:spPr bwMode="auto">
          <a:xfrm>
            <a:off x="5219700" y="4005263"/>
            <a:ext cx="649288" cy="287337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5495" name="Rectangle 27"/>
          <p:cNvSpPr>
            <a:spLocks noChangeArrowheads="1"/>
          </p:cNvSpPr>
          <p:nvPr/>
        </p:nvSpPr>
        <p:spPr bwMode="auto">
          <a:xfrm>
            <a:off x="5076825" y="4221163"/>
            <a:ext cx="10080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200"/>
              <a:t>Suspended</a:t>
            </a:r>
          </a:p>
        </p:txBody>
      </p:sp>
      <p:sp>
        <p:nvSpPr>
          <p:cNvPr id="105496" name="Line 32"/>
          <p:cNvSpPr>
            <a:spLocks noChangeShapeType="1"/>
          </p:cNvSpPr>
          <p:nvPr/>
        </p:nvSpPr>
        <p:spPr bwMode="auto">
          <a:xfrm flipH="1" flipV="1">
            <a:off x="6227763" y="4076700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7" name="Rectangle 34"/>
          <p:cNvSpPr>
            <a:spLocks noChangeArrowheads="1"/>
          </p:cNvSpPr>
          <p:nvPr/>
        </p:nvSpPr>
        <p:spPr bwMode="auto">
          <a:xfrm>
            <a:off x="6372225" y="3933825"/>
            <a:ext cx="10080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200"/>
              <a:t>Continue</a:t>
            </a:r>
          </a:p>
          <a:p>
            <a:pPr algn="ctr"/>
            <a:r>
              <a:rPr lang="en-US" altLang="zh-TW" sz="1200"/>
              <a:t>executing</a:t>
            </a:r>
          </a:p>
        </p:txBody>
      </p:sp>
      <p:sp>
        <p:nvSpPr>
          <p:cNvPr id="105498" name="Rectangle 36"/>
          <p:cNvSpPr>
            <a:spLocks noChangeArrowheads="1"/>
          </p:cNvSpPr>
          <p:nvPr/>
        </p:nvSpPr>
        <p:spPr bwMode="auto">
          <a:xfrm>
            <a:off x="3203575" y="2349500"/>
            <a:ext cx="100806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fork()</a:t>
            </a:r>
          </a:p>
        </p:txBody>
      </p:sp>
      <p:sp>
        <p:nvSpPr>
          <p:cNvPr id="105499" name="Rectangle 37"/>
          <p:cNvSpPr>
            <a:spLocks noChangeArrowheads="1"/>
          </p:cNvSpPr>
          <p:nvPr/>
        </p:nvSpPr>
        <p:spPr bwMode="auto">
          <a:xfrm>
            <a:off x="6516688" y="2349500"/>
            <a:ext cx="10080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vfork()</a:t>
            </a:r>
          </a:p>
        </p:txBody>
      </p:sp>
      <p:sp>
        <p:nvSpPr>
          <p:cNvPr id="105500" name="Rectangle 38"/>
          <p:cNvSpPr>
            <a:spLocks noChangeArrowheads="1"/>
          </p:cNvSpPr>
          <p:nvPr/>
        </p:nvSpPr>
        <p:spPr bwMode="auto">
          <a:xfrm>
            <a:off x="2411413" y="2349500"/>
            <a:ext cx="719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400"/>
              <a:t>Parent</a:t>
            </a:r>
          </a:p>
        </p:txBody>
      </p:sp>
      <p:sp>
        <p:nvSpPr>
          <p:cNvPr id="105501" name="Rectangle 39"/>
          <p:cNvSpPr>
            <a:spLocks noChangeArrowheads="1"/>
          </p:cNvSpPr>
          <p:nvPr/>
        </p:nvSpPr>
        <p:spPr bwMode="auto">
          <a:xfrm>
            <a:off x="5724525" y="2349500"/>
            <a:ext cx="7191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400"/>
              <a:t>Parent</a:t>
            </a:r>
          </a:p>
        </p:txBody>
      </p:sp>
      <p:sp>
        <p:nvSpPr>
          <p:cNvPr id="105502" name="Rectangle 40"/>
          <p:cNvSpPr>
            <a:spLocks noChangeArrowheads="1"/>
          </p:cNvSpPr>
          <p:nvPr/>
        </p:nvSpPr>
        <p:spPr bwMode="auto">
          <a:xfrm>
            <a:off x="3995738" y="2924175"/>
            <a:ext cx="7191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400"/>
              <a:t>Child</a:t>
            </a:r>
          </a:p>
        </p:txBody>
      </p:sp>
      <p:sp>
        <p:nvSpPr>
          <p:cNvPr id="105503" name="Rectangle 41"/>
          <p:cNvSpPr>
            <a:spLocks noChangeArrowheads="1"/>
          </p:cNvSpPr>
          <p:nvPr/>
        </p:nvSpPr>
        <p:spPr bwMode="auto">
          <a:xfrm>
            <a:off x="7308850" y="2924175"/>
            <a:ext cx="71913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zh-TW" sz="1400"/>
              <a:t>Child</a:t>
            </a:r>
          </a:p>
        </p:txBody>
      </p:sp>
    </p:spTree>
    <p:extLst>
      <p:ext uri="{BB962C8B-B14F-4D97-AF65-F5344CB8AC3E}">
        <p14:creationId xmlns:p14="http://schemas.microsoft.com/office/powerpoint/2010/main" val="36289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Example: A DHCP Client: udhcp (script.c)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1905000" y="2209800"/>
            <a:ext cx="6705600" cy="36671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TW" sz="1600"/>
              <a:t>void run_script(struct dhcpMessage *packet, const char *name)</a:t>
            </a:r>
          </a:p>
          <a:p>
            <a:r>
              <a:rPr lang="en-US" altLang="zh-TW" sz="1600"/>
              <a:t>{</a:t>
            </a:r>
          </a:p>
          <a:p>
            <a:r>
              <a:rPr lang="en-US" altLang="zh-TW" sz="1600"/>
              <a:t>     …</a:t>
            </a:r>
          </a:p>
          <a:p>
            <a:r>
              <a:rPr lang="en-US" altLang="zh-TW" sz="1600"/>
              <a:t>     envp = fill_envp(packet);</a:t>
            </a:r>
          </a:p>
          <a:p>
            <a:r>
              <a:rPr lang="en-US" altLang="zh-TW" sz="1600"/>
              <a:t>     /* call script */</a:t>
            </a:r>
          </a:p>
          <a:p>
            <a:r>
              <a:rPr lang="en-US" altLang="zh-TW" sz="1600"/>
              <a:t>     </a:t>
            </a:r>
            <a:r>
              <a:rPr lang="en-US" altLang="zh-TW" sz="1600" b="1">
                <a:solidFill>
                  <a:srgbClr val="0000FF"/>
                </a:solidFill>
              </a:rPr>
              <a:t>pid = vfork();</a:t>
            </a:r>
          </a:p>
          <a:p>
            <a:r>
              <a:rPr lang="en-US" altLang="zh-TW" sz="1600"/>
              <a:t>     if (pid) { </a:t>
            </a:r>
            <a:r>
              <a:rPr lang="en-US" altLang="zh-TW" sz="1600">
                <a:solidFill>
                  <a:srgbClr val="009900"/>
                </a:solidFill>
              </a:rPr>
              <a:t>/* Parent */</a:t>
            </a:r>
          </a:p>
          <a:p>
            <a:r>
              <a:rPr lang="en-US" altLang="zh-TW" sz="1600"/>
              <a:t>         waitpid(pid, NULL, 0);</a:t>
            </a:r>
          </a:p>
          <a:p>
            <a:r>
              <a:rPr lang="en-US" altLang="zh-TW" sz="1600"/>
              <a:t>         …</a:t>
            </a:r>
          </a:p>
          <a:p>
            <a:r>
              <a:rPr lang="en-US" altLang="zh-TW" sz="1600"/>
              <a:t>     } else if (pid == 0) { </a:t>
            </a:r>
            <a:r>
              <a:rPr lang="en-US" altLang="zh-TW" sz="1600">
                <a:solidFill>
                  <a:srgbClr val="009900"/>
                </a:solidFill>
              </a:rPr>
              <a:t>/* Child */</a:t>
            </a:r>
          </a:p>
          <a:p>
            <a:r>
              <a:rPr lang="en-US" altLang="zh-TW" sz="1600"/>
              <a:t>         /* exec script */</a:t>
            </a:r>
          </a:p>
          <a:p>
            <a:r>
              <a:rPr lang="en-US" altLang="zh-TW" sz="1600"/>
              <a:t>         </a:t>
            </a:r>
            <a:r>
              <a:rPr lang="en-US" altLang="zh-TW" sz="1600" b="1">
                <a:solidFill>
                  <a:srgbClr val="0000FF"/>
                </a:solidFill>
              </a:rPr>
              <a:t>execle</a:t>
            </a:r>
            <a:r>
              <a:rPr lang="en-US" altLang="zh-TW" sz="1600"/>
              <a:t>(client_config.script, client_config.script, name, NULL, envp);</a:t>
            </a:r>
          </a:p>
          <a:p>
            <a:r>
              <a:rPr lang="en-US" altLang="zh-TW" sz="1600"/>
              <a:t>         exit(1);</a:t>
            </a:r>
          </a:p>
          <a:p>
            <a:r>
              <a:rPr lang="en-US" altLang="zh-TW" sz="1600"/>
              <a:t>     }</a:t>
            </a:r>
          </a:p>
          <a:p>
            <a:r>
              <a:rPr lang="en-US" altLang="zh-TW" sz="16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793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4000" dirty="0"/>
              <a:t>Open Source Embedded Linux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US" dirty="0"/>
              <a:t>Embedded </a:t>
            </a:r>
            <a:r>
              <a:rPr lang="en-US" dirty="0" err="1"/>
              <a:t>Debian</a:t>
            </a:r>
            <a:r>
              <a:rPr lang="en-US" dirty="0"/>
              <a:t> Project</a:t>
            </a:r>
          </a:p>
          <a:p>
            <a:pPr lvl="1"/>
            <a:r>
              <a:rPr lang="en-US" sz="2800" dirty="0"/>
              <a:t>convert </a:t>
            </a:r>
            <a:r>
              <a:rPr lang="en-US" sz="2800" dirty="0" err="1"/>
              <a:t>Debian</a:t>
            </a:r>
            <a:r>
              <a:rPr lang="en-US" sz="2800" dirty="0"/>
              <a:t> to an embedded OS</a:t>
            </a:r>
          </a:p>
          <a:p>
            <a:r>
              <a:rPr lang="en-US" dirty="0" err="1"/>
              <a:t>ETLinux</a:t>
            </a:r>
            <a:endParaRPr lang="en-US" dirty="0"/>
          </a:p>
          <a:p>
            <a:pPr lvl="1"/>
            <a:r>
              <a:rPr lang="en-US" sz="2800" dirty="0"/>
              <a:t>for PC104 SBC’s</a:t>
            </a:r>
          </a:p>
          <a:p>
            <a:r>
              <a:rPr lang="en-US" dirty="0" err="1"/>
              <a:t>uCLinux</a:t>
            </a:r>
            <a:endParaRPr lang="en-US" dirty="0"/>
          </a:p>
          <a:p>
            <a:pPr lvl="1"/>
            <a:r>
              <a:rPr lang="en-US" sz="2800" dirty="0"/>
              <a:t>for microprocessors that don’t have MM</a:t>
            </a:r>
          </a:p>
          <a:p>
            <a:r>
              <a:rPr lang="en-US" dirty="0" err="1"/>
              <a:t>uLinux</a:t>
            </a:r>
            <a:r>
              <a:rPr lang="en-US" dirty="0"/>
              <a:t> (</a:t>
            </a:r>
            <a:r>
              <a:rPr lang="en-US" dirty="0" err="1"/>
              <a:t>muLinux</a:t>
            </a:r>
            <a:r>
              <a:rPr lang="en-US" dirty="0"/>
              <a:t>)</a:t>
            </a:r>
          </a:p>
          <a:p>
            <a:pPr lvl="1"/>
            <a:r>
              <a:rPr lang="en-US" sz="2800" dirty="0" smtClean="0"/>
              <a:t>fits </a:t>
            </a:r>
            <a:r>
              <a:rPr lang="en-US" sz="2800" dirty="0"/>
              <a:t>on a single floppy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152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219200"/>
            <a:ext cx="7313613" cy="4906963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Linux device driver fundamentals </a:t>
            </a:r>
            <a:r>
              <a:rPr lang="en-US" altLang="zh-TW" sz="2000" smtClean="0">
                <a:ea typeface="新細明體" pitchFamily="18" charset="-120"/>
              </a:rPr>
              <a:t>[12]</a:t>
            </a:r>
          </a:p>
        </p:txBody>
      </p:sp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00213"/>
            <a:ext cx="5334000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7740650" y="1844675"/>
            <a:ext cx="1223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400"/>
              <a:t>Figure:</a:t>
            </a:r>
          </a:p>
          <a:p>
            <a:r>
              <a:rPr lang="en-US" altLang="zh-TW" sz="1400"/>
              <a:t>The split view</a:t>
            </a:r>
          </a:p>
          <a:p>
            <a:r>
              <a:rPr lang="en-US" altLang="zh-TW" sz="1400"/>
              <a:t>of the kernel.</a:t>
            </a:r>
          </a:p>
        </p:txBody>
      </p:sp>
    </p:spTree>
    <p:extLst>
      <p:ext uri="{BB962C8B-B14F-4D97-AF65-F5344CB8AC3E}">
        <p14:creationId xmlns:p14="http://schemas.microsoft.com/office/powerpoint/2010/main" val="19712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The role of device driver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To allow interaction with hardware devices.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Providing </a:t>
            </a:r>
            <a:r>
              <a:rPr lang="en-US" altLang="zh-TW" i="1" smtClean="0">
                <a:ea typeface="新細明體" pitchFamily="18" charset="-120"/>
              </a:rPr>
              <a:t>mechanism</a:t>
            </a:r>
            <a:r>
              <a:rPr lang="en-US" altLang="zh-TW" smtClean="0">
                <a:ea typeface="新細明體" pitchFamily="18" charset="-120"/>
              </a:rPr>
              <a:t>, not </a:t>
            </a:r>
            <a:r>
              <a:rPr lang="en-US" altLang="zh-TW" i="1" smtClean="0">
                <a:ea typeface="新細明體" pitchFamily="18" charset="-120"/>
              </a:rPr>
              <a:t>policy</a:t>
            </a:r>
            <a:r>
              <a:rPr lang="en-US" altLang="zh-TW" smtClean="0">
                <a:ea typeface="新細明體" pitchFamily="18" charset="-120"/>
              </a:rPr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What capabilities are to be provided? </a:t>
            </a: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 mechanism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  <a:sym typeface="Wingdings" pitchFamily="2" charset="2"/>
              </a:rPr>
              <a:t>How those capabilities can be used?  policy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Writing a Linux device driver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Pre-requisites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C programming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Microprocessor programming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Important concepts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User space vs. kernel space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986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68413"/>
            <a:ext cx="6940550" cy="485775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Execution paths: From user to kernel</a:t>
            </a:r>
          </a:p>
        </p:txBody>
      </p:sp>
      <p:graphicFrame>
        <p:nvGraphicFramePr>
          <p:cNvPr id="1026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627313" y="1700213"/>
          <a:ext cx="4373562" cy="475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3" imgW="5833262" imgH="6334963" progId="Visio.Drawing.6">
                  <p:embed/>
                </p:oleObj>
              </mc:Choice>
              <mc:Fallback>
                <p:oleObj name="Visio" r:id="rId3" imgW="5833262" imgH="63349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700213"/>
                        <a:ext cx="4373562" cy="475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384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Classes of devices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Characters devices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Can be accessed as a stream of bytes.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Such a driver usually implements at least the </a:t>
            </a:r>
            <a:r>
              <a:rPr lang="en-US" altLang="zh-TW" sz="1800" i="1" smtClean="0">
                <a:ea typeface="新細明體" pitchFamily="18" charset="-120"/>
              </a:rPr>
              <a:t>open</a:t>
            </a:r>
            <a:r>
              <a:rPr lang="en-US" altLang="zh-TW" sz="1800" smtClean="0">
                <a:ea typeface="新細明體" pitchFamily="18" charset="-120"/>
              </a:rPr>
              <a:t>, </a:t>
            </a:r>
            <a:r>
              <a:rPr lang="en-US" altLang="zh-TW" sz="1800" i="1" smtClean="0">
                <a:ea typeface="新細明體" pitchFamily="18" charset="-120"/>
              </a:rPr>
              <a:t>close</a:t>
            </a:r>
            <a:r>
              <a:rPr lang="en-US" altLang="zh-TW" sz="1800" smtClean="0">
                <a:ea typeface="新細明體" pitchFamily="18" charset="-120"/>
              </a:rPr>
              <a:t>, </a:t>
            </a:r>
            <a:r>
              <a:rPr lang="en-US" altLang="zh-TW" sz="1800" i="1" smtClean="0">
                <a:ea typeface="新細明體" pitchFamily="18" charset="-120"/>
              </a:rPr>
              <a:t>read</a:t>
            </a:r>
            <a:r>
              <a:rPr lang="en-US" altLang="zh-TW" sz="1800" smtClean="0">
                <a:ea typeface="新細明體" pitchFamily="18" charset="-120"/>
              </a:rPr>
              <a:t>, and </a:t>
            </a:r>
            <a:r>
              <a:rPr lang="en-US" altLang="zh-TW" sz="1800" i="1" smtClean="0">
                <a:ea typeface="新細明體" pitchFamily="18" charset="-120"/>
              </a:rPr>
              <a:t>write</a:t>
            </a:r>
            <a:r>
              <a:rPr lang="en-US" altLang="zh-TW" sz="1800" smtClean="0">
                <a:ea typeface="新細明體" pitchFamily="18" charset="-120"/>
              </a:rPr>
              <a:t> system calls.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Example: RTC driver.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Block devices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A device (e.g., a disk) that can host a filesystem.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Example: Ramdisk driver.</a:t>
            </a:r>
          </a:p>
          <a:p>
            <a:pPr lvl="1" eaLnBrk="1" hangingPunct="1"/>
            <a:r>
              <a:rPr lang="en-US" altLang="zh-TW" sz="2000" smtClean="0">
                <a:ea typeface="新細明體" pitchFamily="18" charset="-120"/>
              </a:rPr>
              <a:t>Network interfaces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In charge of sending and receiving data packets, driven by the network subsystem of the kernel.</a:t>
            </a:r>
          </a:p>
          <a:p>
            <a:pPr lvl="2" eaLnBrk="1" hangingPunct="1"/>
            <a:r>
              <a:rPr lang="en-US" altLang="zh-TW" sz="1800" smtClean="0">
                <a:ea typeface="新細明體" pitchFamily="18" charset="-120"/>
              </a:rPr>
              <a:t>Example: Network card driver.</a:t>
            </a:r>
          </a:p>
        </p:txBody>
      </p:sp>
    </p:spTree>
    <p:extLst>
      <p:ext uri="{BB962C8B-B14F-4D97-AF65-F5344CB8AC3E}">
        <p14:creationId xmlns:p14="http://schemas.microsoft.com/office/powerpoint/2010/main" val="10734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96975"/>
            <a:ext cx="7313613" cy="492918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Kernel Module: Life and Death</a:t>
            </a: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762000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7092950" y="1773238"/>
            <a:ext cx="167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1600"/>
              <a:t>Figure:</a:t>
            </a:r>
          </a:p>
          <a:p>
            <a:r>
              <a:rPr lang="en-US" altLang="zh-TW" sz="1600"/>
              <a:t>Linking a module</a:t>
            </a:r>
          </a:p>
          <a:p>
            <a:r>
              <a:rPr lang="en-US" altLang="zh-TW" sz="1600"/>
              <a:t>to the kernel. </a:t>
            </a:r>
            <a:r>
              <a:rPr lang="en-US" altLang="zh-TW" sz="1200"/>
              <a:t>[12]</a:t>
            </a:r>
          </a:p>
        </p:txBody>
      </p:sp>
    </p:spTree>
    <p:extLst>
      <p:ext uri="{BB962C8B-B14F-4D97-AF65-F5344CB8AC3E}">
        <p14:creationId xmlns:p14="http://schemas.microsoft.com/office/powerpoint/2010/main" val="14725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196975"/>
            <a:ext cx="7313613" cy="4929188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The first kernel module “Hello, world”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981200" y="1676400"/>
            <a:ext cx="6705600" cy="4191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r>
              <a:rPr lang="en-US" altLang="zh-TW" sz="1600"/>
              <a:t>#include &lt;linux/init.h&gt;</a:t>
            </a:r>
          </a:p>
          <a:p>
            <a:r>
              <a:rPr lang="en-US" altLang="zh-TW" sz="1600"/>
              <a:t>#include &lt;linux/module.h&gt;</a:t>
            </a:r>
          </a:p>
          <a:p>
            <a:r>
              <a:rPr lang="en-US" altLang="zh-TW" sz="1600"/>
              <a:t>MODULE_LICENSE(“Dual BSD/GPL”);</a:t>
            </a:r>
          </a:p>
          <a:p>
            <a:endParaRPr lang="en-US" altLang="zh-TW" sz="1600"/>
          </a:p>
          <a:p>
            <a:r>
              <a:rPr lang="en-US" altLang="zh-TW" sz="1600"/>
              <a:t>static int hello_init(void)</a:t>
            </a:r>
          </a:p>
          <a:p>
            <a:r>
              <a:rPr lang="en-US" altLang="zh-TW" sz="1600"/>
              <a:t>{</a:t>
            </a:r>
          </a:p>
          <a:p>
            <a:r>
              <a:rPr lang="en-US" altLang="zh-TW" sz="1600"/>
              <a:t>    printk(KERN_ALERT “Hello, world\n”);</a:t>
            </a:r>
          </a:p>
          <a:p>
            <a:r>
              <a:rPr lang="en-US" altLang="zh-TW" sz="1600"/>
              <a:t>    return 0;</a:t>
            </a:r>
          </a:p>
          <a:p>
            <a:r>
              <a:rPr lang="en-US" altLang="zh-TW" sz="1600"/>
              <a:t>}</a:t>
            </a:r>
          </a:p>
          <a:p>
            <a:endParaRPr lang="en-US" altLang="zh-TW" sz="1600"/>
          </a:p>
          <a:p>
            <a:r>
              <a:rPr lang="en-US" altLang="zh-TW" sz="1600"/>
              <a:t>static void hello_exit(void)</a:t>
            </a:r>
          </a:p>
          <a:p>
            <a:r>
              <a:rPr lang="en-US" altLang="zh-TW" sz="1600"/>
              <a:t>{</a:t>
            </a:r>
          </a:p>
          <a:p>
            <a:r>
              <a:rPr lang="en-US" altLang="zh-TW" sz="1600"/>
              <a:t>    printk(KERN_ALERT “Goodbye, cruel world\n”);</a:t>
            </a:r>
          </a:p>
          <a:p>
            <a:r>
              <a:rPr lang="en-US" altLang="zh-TW" sz="1600"/>
              <a:t>}</a:t>
            </a:r>
          </a:p>
          <a:p>
            <a:endParaRPr lang="en-US" altLang="zh-TW" sz="1600">
              <a:solidFill>
                <a:srgbClr val="0000FF"/>
              </a:solidFill>
            </a:endParaRPr>
          </a:p>
          <a:p>
            <a:r>
              <a:rPr lang="en-US" altLang="zh-TW" sz="1600">
                <a:solidFill>
                  <a:srgbClr val="0000FF"/>
                </a:solidFill>
              </a:rPr>
              <a:t>module_init</a:t>
            </a:r>
            <a:r>
              <a:rPr lang="en-US" altLang="zh-TW" sz="1600"/>
              <a:t>(hello_init);</a:t>
            </a:r>
          </a:p>
          <a:p>
            <a:r>
              <a:rPr lang="en-US" altLang="zh-TW" sz="1600">
                <a:solidFill>
                  <a:srgbClr val="0000FF"/>
                </a:solidFill>
              </a:rPr>
              <a:t>module_exit</a:t>
            </a:r>
            <a:r>
              <a:rPr lang="en-US" altLang="zh-TW" sz="1600"/>
              <a:t>(hello_exit);</a:t>
            </a:r>
          </a:p>
        </p:txBody>
      </p:sp>
    </p:spTree>
    <p:extLst>
      <p:ext uri="{BB962C8B-B14F-4D97-AF65-F5344CB8AC3E}">
        <p14:creationId xmlns:p14="http://schemas.microsoft.com/office/powerpoint/2010/main" val="21619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Embedded Linux Programming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484313"/>
            <a:ext cx="7313613" cy="4465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 smtClean="0">
                <a:ea typeface="新細明體" pitchFamily="18" charset="-120"/>
              </a:rPr>
              <a:t>Some other types of kernel modules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USB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Serial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SCSI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PCI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I2C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Misc Module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…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smtClean="0">
                <a:ea typeface="新細明體" pitchFamily="18" charset="-120"/>
              </a:rPr>
              <a:t>Topics you also need to be concerned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Memory allocating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Interrupt handling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Concurrency and race condition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I/O accessing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Time, delays and deferred work</a:t>
            </a:r>
          </a:p>
        </p:txBody>
      </p:sp>
    </p:spTree>
    <p:extLst>
      <p:ext uri="{BB962C8B-B14F-4D97-AF65-F5344CB8AC3E}">
        <p14:creationId xmlns:p14="http://schemas.microsoft.com/office/powerpoint/2010/main" val="21492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4000" dirty="0"/>
              <a:t>What’s so special about Linux?</a:t>
            </a:r>
            <a:r>
              <a:rPr lang="en-US" dirty="0"/>
              <a:t> </a:t>
            </a:r>
          </a:p>
        </p:txBody>
      </p:sp>
      <p:pic>
        <p:nvPicPr>
          <p:cNvPr id="47107" name="Picture 3" descr="C:\temp\linux-reasons-dec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1" y="1219200"/>
            <a:ext cx="8746581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65064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Chains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Necessary to build OS and apps</a:t>
            </a:r>
          </a:p>
          <a:p>
            <a:endParaRPr lang="en-US" dirty="0" smtClean="0"/>
          </a:p>
          <a:p>
            <a:r>
              <a:rPr lang="en-US" dirty="0" smtClean="0"/>
              <a:t>Most common are the GNU tools</a:t>
            </a:r>
          </a:p>
          <a:p>
            <a:endParaRPr lang="en-US" dirty="0" smtClean="0"/>
          </a:p>
          <a:p>
            <a:r>
              <a:rPr lang="en-US" dirty="0" smtClean="0"/>
              <a:t>Normally the target and host machine compile and build with the same environment</a:t>
            </a:r>
          </a:p>
          <a:p>
            <a:pPr lvl="1"/>
            <a:r>
              <a:rPr lang="en-US" dirty="0" smtClean="0"/>
              <a:t>Host: the machine </a:t>
            </a:r>
            <a:r>
              <a:rPr lang="en-US" dirty="0" smtClean="0">
                <a:solidFill>
                  <a:srgbClr val="FF0000"/>
                </a:solidFill>
              </a:rPr>
              <a:t>on</a:t>
            </a:r>
            <a:r>
              <a:rPr lang="en-US" dirty="0" smtClean="0"/>
              <a:t> which you develop your applications</a:t>
            </a:r>
          </a:p>
          <a:p>
            <a:pPr lvl="1"/>
            <a:r>
              <a:rPr lang="en-US" dirty="0" smtClean="0"/>
              <a:t>Target: the machine</a:t>
            </a:r>
            <a:r>
              <a:rPr lang="en-US" dirty="0" smtClean="0">
                <a:solidFill>
                  <a:srgbClr val="FF0000"/>
                </a:solidFill>
              </a:rPr>
              <a:t> for </a:t>
            </a:r>
            <a:r>
              <a:rPr lang="en-US" dirty="0" smtClean="0"/>
              <a:t>which you develop your applications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Native development (same) or cross development (different)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Chains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419" y="-75345"/>
            <a:ext cx="8445381" cy="685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Tool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44" y="2133600"/>
            <a:ext cx="84631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Ning Weng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 424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30B4-5E53-4A42-876D-DED07CC936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ng-Teaching-Theme-Fall12">
  <a:themeElements>
    <a:clrScheme name="Umass_NS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Umass_NSL">
      <a:majorFont>
        <a:latin typeface="Frutiger 55 Roman"/>
        <a:ea typeface=""/>
        <a:cs typeface=""/>
      </a:majorFont>
      <a:minorFont>
        <a:latin typeface="Frutiger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mass_NS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ass_NS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ass_NS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Weng-Fall12</Template>
  <TotalTime>731</TotalTime>
  <Words>2359</Words>
  <Application>Microsoft Office PowerPoint</Application>
  <PresentationFormat>On-screen Show (4:3)</PresentationFormat>
  <Paragraphs>602</Paragraphs>
  <Slides>56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Weng-Teaching-Theme-Fall12</vt:lpstr>
      <vt:lpstr>Visio</vt:lpstr>
      <vt:lpstr>ECE 424  Embedded Systems Design</vt:lpstr>
      <vt:lpstr>What’s so special about Linux? </vt:lpstr>
      <vt:lpstr>What is a good Embedded OS? </vt:lpstr>
      <vt:lpstr>Commercial Embedded Linux </vt:lpstr>
      <vt:lpstr>Open Source Embedded Linux</vt:lpstr>
      <vt:lpstr>What’s so special about Linux? </vt:lpstr>
      <vt:lpstr>Tool Chains</vt:lpstr>
      <vt:lpstr>Tool Chains</vt:lpstr>
      <vt:lpstr>Getting Tool</vt:lpstr>
      <vt:lpstr>Anatomy of Embedded Linux</vt:lpstr>
      <vt:lpstr>Packages Dependencies</vt:lpstr>
      <vt:lpstr>The Kernel</vt:lpstr>
      <vt:lpstr>The Kernel Steps</vt:lpstr>
      <vt:lpstr>Sample Directories in Kernel Tree</vt:lpstr>
      <vt:lpstr>The Kernel (kernel step 2)</vt:lpstr>
      <vt:lpstr>The Kernel (kernel step 3)</vt:lpstr>
      <vt:lpstr>Root File System</vt:lpstr>
      <vt:lpstr>Busybox</vt:lpstr>
      <vt:lpstr>Static or Dynamic Link </vt:lpstr>
      <vt:lpstr>The Kernel (C Library)</vt:lpstr>
      <vt:lpstr>The Kernel (Boot Sequence)</vt:lpstr>
      <vt:lpstr>Debugging</vt:lpstr>
      <vt:lpstr>Driver Development</vt:lpstr>
      <vt:lpstr>Character Driver Model</vt:lpstr>
      <vt:lpstr>Driver Demo</vt:lpstr>
      <vt:lpstr>Device Driver</vt:lpstr>
      <vt:lpstr>Driver Development (interrupt handling &amp; deferred work)</vt:lpstr>
      <vt:lpstr>PowerPoint Presentation</vt:lpstr>
      <vt:lpstr>Memory Management</vt:lpstr>
      <vt:lpstr>Synchronization/Locking</vt:lpstr>
      <vt:lpstr>Synchronization/Locking</vt:lpstr>
      <vt:lpstr>Synchronization/Locking</vt:lpstr>
      <vt:lpstr>Conclusion</vt:lpstr>
      <vt:lpstr>Announcement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  <vt:lpstr>Embedded Linux Programming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Network Lab</dc:creator>
  <cp:lastModifiedBy>weng</cp:lastModifiedBy>
  <cp:revision>93</cp:revision>
  <dcterms:created xsi:type="dcterms:W3CDTF">2012-07-19T20:06:05Z</dcterms:created>
  <dcterms:modified xsi:type="dcterms:W3CDTF">2012-10-17T13:50:34Z</dcterms:modified>
</cp:coreProperties>
</file>