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9" r:id="rId9"/>
    <p:sldId id="268" r:id="rId10"/>
    <p:sldId id="262" r:id="rId11"/>
    <p:sldId id="263" r:id="rId12"/>
    <p:sldId id="270" r:id="rId13"/>
    <p:sldId id="271" r:id="rId14"/>
    <p:sldId id="273" r:id="rId15"/>
    <p:sldId id="266" r:id="rId16"/>
    <p:sldId id="267" r:id="rId17"/>
    <p:sldId id="264" r:id="rId18"/>
    <p:sldId id="272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84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80265-8960-4CB5-AB00-B6C075033AB4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D8CD3-5946-44ED-A98C-911060C144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324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D8CD3-5946-44ED-A98C-911060C144E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74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A87CD4-D668-4332-8CC0-14D2C59CB479}" type="datetimeFigureOut">
              <a:rPr lang="zh-TW" altLang="en-US" smtClean="0"/>
              <a:t>2012/8/24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9DD7E5-1566-47AC-88EA-4590979CF2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qt.nokia.com/download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qt.nokia.com/download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qt.nokia.com/produc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c.qt.nokia.com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qt.nokia.com/products/qt-sdk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qt.nokia.com/developer/learning/learning" TargetMode="External"/><Relationship Id="rId4" Type="http://schemas.openxmlformats.org/officeDocument/2006/relationships/hyperlink" Target="http://www.qtrac.eu/C++-GUI-Programming-with-Qt-4-1st-ed.zip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4149080"/>
            <a:ext cx="6768752" cy="2304256"/>
          </a:xfrm>
        </p:spPr>
        <p:txBody>
          <a:bodyPr>
            <a:no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993333"/>
              </a:buClr>
            </a:pP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2400" b="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Lecture 4: </a:t>
            </a:r>
            <a:r>
              <a:rPr lang="en-US" altLang="zh-TW" sz="2400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2400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2400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Embedded Application Framework </a:t>
            </a:r>
            <a:br>
              <a:rPr lang="en-US" altLang="zh-TW" sz="2400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2400" cap="non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Qt</a:t>
            </a:r>
            <a:r>
              <a:rPr lang="en-US" altLang="zh-TW" sz="2400" cap="non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Tutorial</a:t>
            </a:r>
            <a:r>
              <a:rPr lang="en-US" altLang="zh-TW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24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Cheng-Liang (Paul) Hsieh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zh-TW" alt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413832" y="1340768"/>
            <a:ext cx="7406640" cy="185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utiger 55 Roman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utiger 55 Roman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utiger 55 Roman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utiger 55 Roman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utiger 55 Roman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utiger 55 Roman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utiger 55 Roman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utiger 55 Roman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Frutiger 55 Roman"/>
                <a:ea typeface="+mj-ea"/>
                <a:cs typeface="+mj-cs"/>
              </a:rPr>
              <a:t>ECE 424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Frutiger 55 Roman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Frutiger 55 Roman"/>
                <a:ea typeface="+mj-ea"/>
                <a:cs typeface="+mj-cs"/>
              </a:rPr>
              <a:t>Embedded Systems Design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Frutiger 55 Roman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300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start </a:t>
            </a:r>
            <a:r>
              <a:rPr lang="en-US" altLang="zh-TW" dirty="0" err="1"/>
              <a:t>Qt</a:t>
            </a:r>
            <a:r>
              <a:rPr lang="en-US" altLang="zh-TW" dirty="0"/>
              <a:t> programming?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Step 3: Know </a:t>
            </a:r>
            <a:r>
              <a:rPr lang="en-US" altLang="zh-TW" dirty="0" err="1" smtClean="0"/>
              <a:t>Qt</a:t>
            </a:r>
            <a:r>
              <a:rPr lang="en-US" altLang="zh-TW" dirty="0" smtClean="0"/>
              <a:t> Modules</a:t>
            </a:r>
          </a:p>
          <a:p>
            <a:pPr lvl="1"/>
            <a:r>
              <a:rPr lang="en-US" altLang="zh-TW" dirty="0" err="1" smtClean="0"/>
              <a:t>QtCore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Core non-GUI functionality</a:t>
            </a:r>
          </a:p>
          <a:p>
            <a:pPr lvl="1"/>
            <a:r>
              <a:rPr lang="en-US" altLang="zh-TW" dirty="0" err="1" smtClean="0"/>
              <a:t>QtGui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Extend </a:t>
            </a:r>
            <a:r>
              <a:rPr lang="en-US" altLang="zh-TW" dirty="0" err="1" smtClean="0"/>
              <a:t>QtCORE</a:t>
            </a:r>
            <a:r>
              <a:rPr lang="en-US" altLang="zh-TW" dirty="0" smtClean="0"/>
              <a:t> with GUI functionality</a:t>
            </a:r>
          </a:p>
          <a:p>
            <a:pPr lvl="1"/>
            <a:r>
              <a:rPr lang="en-US" altLang="zh-TW" dirty="0" err="1" smtClean="0"/>
              <a:t>QtMultimedia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Low level multimedia functionality</a:t>
            </a:r>
          </a:p>
          <a:p>
            <a:pPr lvl="1"/>
            <a:r>
              <a:rPr lang="en-US" altLang="zh-TW" dirty="0" err="1" smtClean="0"/>
              <a:t>QtNetwork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QtOpenGL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QtSql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QtWebkit</a:t>
            </a:r>
            <a:endParaRPr lang="zh-TW" altLang="en-US" dirty="0"/>
          </a:p>
        </p:txBody>
      </p:sp>
      <p:pic>
        <p:nvPicPr>
          <p:cNvPr id="4" name="Picture 3" descr="http://qt.nokia.com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start </a:t>
            </a:r>
            <a:r>
              <a:rPr lang="en-US" altLang="zh-TW" dirty="0" err="1"/>
              <a:t>Qt</a:t>
            </a:r>
            <a:r>
              <a:rPr lang="en-US" altLang="zh-TW" dirty="0"/>
              <a:t> programming?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Step 3.1: Get familiar with QObject </a:t>
            </a:r>
          </a:p>
          <a:p>
            <a:pPr lvl="1"/>
            <a:r>
              <a:rPr lang="en-US" altLang="zh-TW" dirty="0" smtClean="0"/>
              <a:t>Base class in </a:t>
            </a:r>
            <a:r>
              <a:rPr lang="en-US" altLang="zh-TW" dirty="0" err="1" smtClean="0"/>
              <a:t>Qt</a:t>
            </a:r>
            <a:r>
              <a:rPr lang="en-US" altLang="zh-TW" dirty="0" smtClean="0"/>
              <a:t> and  it works as identities</a:t>
            </a:r>
          </a:p>
          <a:p>
            <a:pPr lvl="1"/>
            <a:r>
              <a:rPr lang="en-US" altLang="zh-TW" dirty="0" smtClean="0"/>
              <a:t>Signals and slots mechanism</a:t>
            </a:r>
          </a:p>
          <a:p>
            <a:pPr lvl="1"/>
            <a:r>
              <a:rPr lang="en-US" altLang="zh-TW" dirty="0" smtClean="0"/>
              <a:t>Inheritance Tree of QObject class 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2996952"/>
            <a:ext cx="6255333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http://qt.nokia.com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7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start </a:t>
            </a:r>
            <a:r>
              <a:rPr lang="en-US" altLang="zh-TW" dirty="0" err="1"/>
              <a:t>Qt</a:t>
            </a:r>
            <a:r>
              <a:rPr lang="en-US" altLang="zh-TW" dirty="0"/>
              <a:t> programming?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Step 3.2: Parent-Child relationship</a:t>
            </a:r>
          </a:p>
          <a:p>
            <a:pPr lvl="1"/>
            <a:r>
              <a:rPr lang="en-US" altLang="zh-TW" dirty="0"/>
              <a:t>O</a:t>
            </a:r>
            <a:r>
              <a:rPr lang="en-US" altLang="zh-TW" dirty="0" smtClean="0"/>
              <a:t>ne parent object and arbitrary number of children</a:t>
            </a:r>
          </a:p>
          <a:p>
            <a:pPr lvl="1"/>
            <a:r>
              <a:rPr lang="en-US" altLang="zh-TW" dirty="0" smtClean="0"/>
              <a:t>Each QObject parent manages its children</a:t>
            </a:r>
          </a:p>
          <a:p>
            <a:pPr lvl="1"/>
            <a:r>
              <a:rPr lang="en-US" altLang="zh-TW" dirty="0" smtClean="0"/>
              <a:t>The child list establishes a bi-directional association </a:t>
            </a:r>
          </a:p>
          <a:p>
            <a:pPr lvl="1"/>
            <a:r>
              <a:rPr lang="en-US" altLang="zh-TW" dirty="0" smtClean="0"/>
              <a:t>Parent objects should not be confused with base classes</a:t>
            </a:r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pic>
        <p:nvPicPr>
          <p:cNvPr id="4" name="Picture 3" descr="http://qt.nokia.com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1925"/>
              </p:ext>
            </p:extLst>
          </p:nvPr>
        </p:nvGraphicFramePr>
        <p:xfrm>
          <a:off x="2375756" y="3357365"/>
          <a:ext cx="4392488" cy="347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Visio" r:id="rId4" imgW="3880670" imgH="3069955" progId="Visio.Drawing.11">
                  <p:embed/>
                </p:oleObj>
              </mc:Choice>
              <mc:Fallback>
                <p:oleObj name="Visio" r:id="rId4" imgW="3880670" imgH="306995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5756" y="3357365"/>
                        <a:ext cx="4392488" cy="3475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92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start </a:t>
            </a:r>
            <a:r>
              <a:rPr lang="en-US" altLang="zh-TW" dirty="0" err="1"/>
              <a:t>Qt</a:t>
            </a:r>
            <a:r>
              <a:rPr lang="en-US" altLang="zh-TW" dirty="0"/>
              <a:t> programming?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r>
              <a:rPr lang="en-US" altLang="zh-TW" dirty="0" err="1" smtClean="0"/>
              <a:t>QWidget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QWidget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The </a:t>
            </a:r>
            <a:r>
              <a:rPr lang="en-US" altLang="zh-TW" dirty="0"/>
              <a:t>base </a:t>
            </a:r>
            <a:r>
              <a:rPr lang="en-US" altLang="zh-TW" dirty="0" smtClean="0"/>
              <a:t>class of </a:t>
            </a:r>
            <a:r>
              <a:rPr lang="en-US" altLang="zh-TW" dirty="0"/>
              <a:t>all user interface </a:t>
            </a:r>
            <a:r>
              <a:rPr lang="en-US" altLang="zh-TW" dirty="0" smtClean="0"/>
              <a:t>objects,</a:t>
            </a:r>
            <a:endParaRPr lang="en-US" altLang="zh-TW" dirty="0"/>
          </a:p>
          <a:p>
            <a:pPr lvl="2"/>
            <a:r>
              <a:rPr lang="en-US" altLang="zh-TW" dirty="0"/>
              <a:t>The widget is the atom of the user </a:t>
            </a:r>
            <a:r>
              <a:rPr lang="en-US" altLang="zh-TW" dirty="0" smtClean="0"/>
              <a:t>interface</a:t>
            </a:r>
          </a:p>
          <a:p>
            <a:pPr lvl="2"/>
            <a:r>
              <a:rPr lang="en-US" altLang="zh-TW" dirty="0" smtClean="0"/>
              <a:t>A </a:t>
            </a:r>
            <a:r>
              <a:rPr lang="en-US" altLang="zh-TW" dirty="0"/>
              <a:t>widget that is not embedded in a parent widget is called a window. </a:t>
            </a:r>
            <a:endParaRPr lang="en-US" altLang="zh-TW" dirty="0" smtClean="0"/>
          </a:p>
          <a:p>
            <a:pPr marL="365760" lvl="1" indent="0">
              <a:buNone/>
            </a:pPr>
            <a:endParaRPr lang="zh-TW" altLang="en-US" dirty="0"/>
          </a:p>
        </p:txBody>
      </p:sp>
      <p:pic>
        <p:nvPicPr>
          <p:cNvPr id="4" name="Picture 3" descr="http://qt.nokia.com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647" y="3530543"/>
            <a:ext cx="451485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810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start </a:t>
            </a:r>
            <a:r>
              <a:rPr lang="en-US" altLang="zh-TW" dirty="0" err="1"/>
              <a:t>Qt</a:t>
            </a:r>
            <a:r>
              <a:rPr lang="en-US" altLang="zh-TW" dirty="0"/>
              <a:t> programming?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err="1" smtClean="0"/>
              <a:t>Qdialog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QMainWindow</a:t>
            </a:r>
            <a:endParaRPr lang="en-US" altLang="zh-TW" dirty="0" smtClean="0"/>
          </a:p>
          <a:p>
            <a:pPr lvl="1"/>
            <a:r>
              <a:rPr lang="en-US" altLang="zh-TW" dirty="0" err="1"/>
              <a:t>QDialog</a:t>
            </a:r>
            <a:endParaRPr lang="en-US" altLang="zh-TW" dirty="0"/>
          </a:p>
          <a:p>
            <a:pPr lvl="2"/>
            <a:r>
              <a:rPr lang="en-US" altLang="zh-TW" dirty="0"/>
              <a:t>Options and </a:t>
            </a:r>
            <a:r>
              <a:rPr lang="en-US" altLang="zh-TW" dirty="0" smtClean="0"/>
              <a:t>choices</a:t>
            </a:r>
          </a:p>
          <a:p>
            <a:pPr lvl="2"/>
            <a:r>
              <a:rPr lang="en-US" altLang="zh-TW" dirty="0" smtClean="0"/>
              <a:t>Modal </a:t>
            </a:r>
            <a:r>
              <a:rPr lang="en-US" altLang="zh-TW" dirty="0"/>
              <a:t>or modeless</a:t>
            </a:r>
            <a:endParaRPr lang="en-US" altLang="zh-TW" dirty="0" smtClean="0"/>
          </a:p>
          <a:p>
            <a:pPr lvl="2"/>
            <a:endParaRPr lang="en-US" altLang="zh-TW" dirty="0"/>
          </a:p>
          <a:p>
            <a:pPr lvl="1"/>
            <a:r>
              <a:rPr lang="en-US" altLang="zh-TW" dirty="0" err="1"/>
              <a:t>QMainWindow</a:t>
            </a:r>
            <a:r>
              <a:rPr lang="en-US" altLang="zh-TW" dirty="0"/>
              <a:t>  </a:t>
            </a:r>
          </a:p>
          <a:p>
            <a:pPr lvl="2"/>
            <a:r>
              <a:rPr lang="en-US" altLang="zh-TW" dirty="0"/>
              <a:t>Note: Creating a main </a:t>
            </a:r>
          </a:p>
          <a:p>
            <a:pPr marL="731520" lvl="2" indent="0">
              <a:buNone/>
            </a:pPr>
            <a:r>
              <a:rPr lang="en-US" altLang="zh-TW" dirty="0"/>
              <a:t>window without a central </a:t>
            </a:r>
          </a:p>
          <a:p>
            <a:pPr marL="731520" lvl="2" indent="0">
              <a:buNone/>
            </a:pPr>
            <a:r>
              <a:rPr lang="en-US" altLang="zh-TW" dirty="0"/>
              <a:t>widget is not supported</a:t>
            </a:r>
            <a:endParaRPr lang="zh-TW" altLang="en-US" dirty="0"/>
          </a:p>
        </p:txBody>
      </p:sp>
      <p:pic>
        <p:nvPicPr>
          <p:cNvPr id="4" name="Picture 2" descr="http://qt-project.org/doc/qt-5.0/images/mainwindowlayou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185" y="3429000"/>
            <a:ext cx="3305175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qt.nokia.com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293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Example: Hello </a:t>
            </a:r>
            <a:r>
              <a:rPr lang="en-US" altLang="zh-TW" dirty="0" err="1"/>
              <a:t>Qt</a:t>
            </a:r>
            <a:r>
              <a:rPr lang="en-US" altLang="zh-TW" dirty="0" smtClean="0"/>
              <a:t>!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sz="2000" dirty="0" smtClean="0"/>
              <a:t>Code #1</a:t>
            </a:r>
          </a:p>
          <a:p>
            <a:pPr marL="365760" lvl="1" indent="0">
              <a:buNone/>
            </a:pPr>
            <a:r>
              <a:rPr lang="en-US" altLang="zh-TW" sz="1400" dirty="0"/>
              <a:t>#include &lt;</a:t>
            </a:r>
            <a:r>
              <a:rPr lang="en-US" altLang="zh-TW" sz="1400" dirty="0" err="1"/>
              <a:t>QApplication</a:t>
            </a:r>
            <a:r>
              <a:rPr lang="en-US" altLang="zh-TW" sz="1400" dirty="0" smtClean="0"/>
              <a:t>&gt;</a:t>
            </a:r>
          </a:p>
          <a:p>
            <a:pPr marL="365760" lvl="1" indent="0">
              <a:buNone/>
            </a:pPr>
            <a:r>
              <a:rPr lang="en-US" altLang="zh-TW" sz="1400" dirty="0" smtClean="0"/>
              <a:t> </a:t>
            </a:r>
            <a:r>
              <a:rPr lang="en-US" altLang="zh-TW" sz="1400" dirty="0"/>
              <a:t>#include &lt;</a:t>
            </a:r>
            <a:r>
              <a:rPr lang="en-US" altLang="zh-TW" sz="1400" dirty="0" err="1"/>
              <a:t>QLabel</a:t>
            </a:r>
            <a:r>
              <a:rPr lang="en-US" altLang="zh-TW" sz="1400" dirty="0"/>
              <a:t>&gt;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err="1" smtClean="0"/>
              <a:t>int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main(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 </a:t>
            </a:r>
            <a:r>
              <a:rPr lang="en-US" altLang="zh-TW" sz="1400" dirty="0" err="1"/>
              <a:t>argc</a:t>
            </a:r>
            <a:r>
              <a:rPr lang="en-US" altLang="zh-TW" sz="1400" dirty="0"/>
              <a:t>, char *</a:t>
            </a:r>
            <a:r>
              <a:rPr lang="en-US" altLang="zh-TW" sz="1400" dirty="0" err="1"/>
              <a:t>argv</a:t>
            </a:r>
            <a:r>
              <a:rPr lang="en-US" altLang="zh-TW" sz="1400" dirty="0"/>
              <a:t>[])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smtClean="0"/>
              <a:t>{ </a:t>
            </a:r>
          </a:p>
          <a:p>
            <a:pPr marL="365760" lvl="1" indent="0">
              <a:buNone/>
            </a:pPr>
            <a:r>
              <a:rPr lang="en-US" altLang="zh-TW" sz="1400" dirty="0" err="1" smtClean="0"/>
              <a:t>QApplication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app(</a:t>
            </a:r>
            <a:r>
              <a:rPr lang="en-US" altLang="zh-TW" sz="1400" dirty="0" err="1"/>
              <a:t>argc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argv</a:t>
            </a:r>
            <a:r>
              <a:rPr lang="en-US" altLang="zh-TW" sz="1400" dirty="0"/>
              <a:t>);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err="1" smtClean="0"/>
              <a:t>QLabel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*label = new </a:t>
            </a:r>
            <a:r>
              <a:rPr lang="en-US" altLang="zh-TW" sz="1400" dirty="0" err="1"/>
              <a:t>QLabel</a:t>
            </a:r>
            <a:r>
              <a:rPr lang="en-US" altLang="zh-TW" sz="1400" dirty="0"/>
              <a:t>("Hello </a:t>
            </a:r>
            <a:r>
              <a:rPr lang="en-US" altLang="zh-TW" sz="1400" dirty="0" err="1"/>
              <a:t>Qt</a:t>
            </a:r>
            <a:r>
              <a:rPr lang="en-US" altLang="zh-TW" sz="1400" dirty="0"/>
              <a:t>!");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smtClean="0"/>
              <a:t>label-</a:t>
            </a:r>
            <a:r>
              <a:rPr lang="en-US" altLang="zh-TW" sz="1400" dirty="0"/>
              <a:t>&gt;show();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smtClean="0"/>
              <a:t>return </a:t>
            </a:r>
            <a:r>
              <a:rPr lang="en-US" altLang="zh-TW" sz="1400" dirty="0" err="1"/>
              <a:t>app.exec</a:t>
            </a:r>
            <a:r>
              <a:rPr lang="en-US" altLang="zh-TW" sz="1400" dirty="0"/>
              <a:t>();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dirty="0" smtClean="0"/>
              <a:t>}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07481"/>
            <a:ext cx="2274299" cy="861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http://qt.nokia.com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09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Example: Hello </a:t>
            </a:r>
            <a:r>
              <a:rPr lang="en-US" altLang="zh-TW" dirty="0" err="1"/>
              <a:t>Qt</a:t>
            </a:r>
            <a:r>
              <a:rPr lang="en-US" altLang="zh-TW" dirty="0"/>
              <a:t>!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sz="2000" dirty="0" smtClean="0"/>
              <a:t>Code #2: Signal &amp; Slot mechanism </a:t>
            </a:r>
          </a:p>
          <a:p>
            <a:pPr marL="365760" lvl="1" indent="0">
              <a:buNone/>
            </a:pPr>
            <a:r>
              <a:rPr lang="en-US" altLang="zh-TW" sz="1400" dirty="0"/>
              <a:t>#include &lt;</a:t>
            </a:r>
            <a:r>
              <a:rPr lang="en-US" altLang="zh-TW" sz="1400" dirty="0" err="1"/>
              <a:t>QApplication</a:t>
            </a:r>
            <a:r>
              <a:rPr lang="en-US" altLang="zh-TW" sz="1400" dirty="0"/>
              <a:t>&gt;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smtClean="0"/>
              <a:t>#</a:t>
            </a:r>
            <a:r>
              <a:rPr lang="en-US" altLang="zh-TW" sz="1400" dirty="0"/>
              <a:t>include &lt;</a:t>
            </a:r>
            <a:r>
              <a:rPr lang="en-US" altLang="zh-TW" sz="1400" dirty="0" err="1"/>
              <a:t>QPushButton</a:t>
            </a:r>
            <a:r>
              <a:rPr lang="en-US" altLang="zh-TW" sz="1400" dirty="0"/>
              <a:t>&gt;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err="1" smtClean="0"/>
              <a:t>int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main(</a:t>
            </a:r>
            <a:r>
              <a:rPr lang="en-US" altLang="zh-TW" sz="1400" dirty="0" err="1"/>
              <a:t>int</a:t>
            </a:r>
            <a:r>
              <a:rPr lang="en-US" altLang="zh-TW" sz="1400" dirty="0"/>
              <a:t> </a:t>
            </a:r>
            <a:r>
              <a:rPr lang="en-US" altLang="zh-TW" sz="1400" dirty="0" err="1"/>
              <a:t>argc</a:t>
            </a:r>
            <a:r>
              <a:rPr lang="en-US" altLang="zh-TW" sz="1400" dirty="0"/>
              <a:t>, char *</a:t>
            </a:r>
            <a:r>
              <a:rPr lang="en-US" altLang="zh-TW" sz="1400" dirty="0" err="1"/>
              <a:t>argv</a:t>
            </a:r>
            <a:r>
              <a:rPr lang="en-US" altLang="zh-TW" sz="1400" dirty="0"/>
              <a:t>[])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smtClean="0"/>
              <a:t>{ </a:t>
            </a:r>
          </a:p>
          <a:p>
            <a:pPr marL="365760" lvl="1" indent="0">
              <a:buNone/>
            </a:pPr>
            <a:r>
              <a:rPr lang="en-US" altLang="zh-TW" sz="1400" dirty="0" err="1" smtClean="0"/>
              <a:t>QApplication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app(</a:t>
            </a:r>
            <a:r>
              <a:rPr lang="en-US" altLang="zh-TW" sz="1400" dirty="0" err="1"/>
              <a:t>argc</a:t>
            </a:r>
            <a:r>
              <a:rPr lang="en-US" altLang="zh-TW" sz="1400" dirty="0"/>
              <a:t>, </a:t>
            </a:r>
            <a:r>
              <a:rPr lang="en-US" altLang="zh-TW" sz="1400" dirty="0" err="1"/>
              <a:t>argv</a:t>
            </a:r>
            <a:r>
              <a:rPr lang="en-US" altLang="zh-TW" sz="1400" dirty="0"/>
              <a:t>);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err="1" smtClean="0"/>
              <a:t>QPushButton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*button = new </a:t>
            </a:r>
            <a:r>
              <a:rPr lang="en-US" altLang="zh-TW" sz="1400" dirty="0" err="1"/>
              <a:t>QPushButton</a:t>
            </a:r>
            <a:r>
              <a:rPr lang="en-US" altLang="zh-TW" sz="1400" dirty="0"/>
              <a:t>("Quit");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smtClean="0"/>
              <a:t>QObject</a:t>
            </a:r>
            <a:r>
              <a:rPr lang="en-US" altLang="zh-TW" sz="1400" dirty="0"/>
              <a:t>::connect(button, SIGNAL(clicked()), &amp;app, SLOT(quit()));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smtClean="0"/>
              <a:t>button-</a:t>
            </a:r>
            <a:r>
              <a:rPr lang="en-US" altLang="zh-TW" sz="1400" dirty="0"/>
              <a:t>&gt;show();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smtClean="0"/>
              <a:t>return </a:t>
            </a:r>
            <a:r>
              <a:rPr lang="en-US" altLang="zh-TW" sz="1400" dirty="0" err="1"/>
              <a:t>app.exec</a:t>
            </a:r>
            <a:r>
              <a:rPr lang="en-US" altLang="zh-TW" sz="1400" dirty="0"/>
              <a:t>(); </a:t>
            </a:r>
            <a:endParaRPr lang="en-US" altLang="zh-TW" sz="1400" dirty="0" smtClean="0"/>
          </a:p>
          <a:p>
            <a:pPr marL="365760" lvl="1" indent="0">
              <a:buNone/>
            </a:pPr>
            <a:r>
              <a:rPr lang="en-US" altLang="zh-TW" sz="1400" dirty="0" smtClean="0"/>
              <a:t>}</a:t>
            </a:r>
            <a:endParaRPr lang="zh-TW" altLang="en-US" sz="1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872" y="2132856"/>
            <a:ext cx="2025668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http://qt.nokia.com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52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Hello </a:t>
            </a:r>
            <a:r>
              <a:rPr lang="en-US" altLang="zh-TW" dirty="0" err="1" smtClean="0"/>
              <a:t>Qt</a:t>
            </a:r>
            <a:r>
              <a:rPr lang="en-US" altLang="zh-TW" dirty="0" smtClean="0"/>
              <a:t>!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352928" cy="4873752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dirty="0" smtClean="0"/>
              <a:t>Code #3: How to combine code#1 and code#2</a:t>
            </a:r>
          </a:p>
          <a:p>
            <a:pPr marL="365760" lvl="1" indent="0">
              <a:buNone/>
            </a:pPr>
            <a:r>
              <a:rPr lang="en-US" altLang="zh-TW" sz="1700" dirty="0"/>
              <a:t>#include &lt;</a:t>
            </a:r>
            <a:r>
              <a:rPr lang="en-US" altLang="zh-TW" sz="1700" dirty="0" err="1"/>
              <a:t>QApplication</a:t>
            </a:r>
            <a:r>
              <a:rPr lang="en-US" altLang="zh-TW" sz="1700" dirty="0"/>
              <a:t>&gt;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smtClean="0"/>
              <a:t>#</a:t>
            </a:r>
            <a:r>
              <a:rPr lang="en-US" altLang="zh-TW" sz="1700" dirty="0"/>
              <a:t>include &lt;</a:t>
            </a:r>
            <a:r>
              <a:rPr lang="en-US" altLang="zh-TW" sz="1700" dirty="0" err="1"/>
              <a:t>QLabel</a:t>
            </a:r>
            <a:r>
              <a:rPr lang="en-US" altLang="zh-TW" sz="1700" dirty="0" smtClean="0"/>
              <a:t>&gt;</a:t>
            </a:r>
          </a:p>
          <a:p>
            <a:pPr marL="365760" lvl="1" indent="0">
              <a:buNone/>
            </a:pPr>
            <a:r>
              <a:rPr lang="en-US" altLang="zh-TW" sz="1700" dirty="0" smtClean="0"/>
              <a:t>#</a:t>
            </a:r>
            <a:r>
              <a:rPr lang="en-US" altLang="zh-TW" sz="1700" dirty="0"/>
              <a:t>include &lt;</a:t>
            </a:r>
            <a:r>
              <a:rPr lang="en-US" altLang="zh-TW" sz="1700" dirty="0" err="1"/>
              <a:t>QPushButton</a:t>
            </a:r>
            <a:r>
              <a:rPr lang="en-US" altLang="zh-TW" sz="1700" dirty="0"/>
              <a:t>&gt;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smtClean="0"/>
              <a:t>#</a:t>
            </a:r>
            <a:r>
              <a:rPr lang="en-US" altLang="zh-TW" sz="1700" dirty="0"/>
              <a:t>include &lt;</a:t>
            </a:r>
            <a:r>
              <a:rPr lang="en-US" altLang="zh-TW" sz="1700" dirty="0" err="1"/>
              <a:t>QVBoxLayout</a:t>
            </a:r>
            <a:r>
              <a:rPr lang="en-US" altLang="zh-TW" sz="1700" dirty="0"/>
              <a:t>&gt;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smtClean="0"/>
              <a:t>#</a:t>
            </a:r>
            <a:r>
              <a:rPr lang="en-US" altLang="zh-TW" sz="1700" dirty="0"/>
              <a:t>include &lt;</a:t>
            </a:r>
            <a:r>
              <a:rPr lang="en-US" altLang="zh-TW" sz="1700" dirty="0" err="1"/>
              <a:t>QWidget</a:t>
            </a:r>
            <a:r>
              <a:rPr lang="en-US" altLang="zh-TW" sz="1700" dirty="0" smtClean="0"/>
              <a:t>&gt;</a:t>
            </a:r>
          </a:p>
          <a:p>
            <a:pPr marL="365760" lvl="1" indent="0">
              <a:buNone/>
            </a:pPr>
            <a:r>
              <a:rPr lang="en-US" altLang="zh-TW" sz="1700" dirty="0" err="1" smtClean="0"/>
              <a:t>int</a:t>
            </a:r>
            <a:r>
              <a:rPr lang="en-US" altLang="zh-TW" sz="1700" dirty="0" smtClean="0"/>
              <a:t> </a:t>
            </a:r>
            <a:r>
              <a:rPr lang="en-US" altLang="zh-TW" sz="1700" dirty="0"/>
              <a:t>main (</a:t>
            </a:r>
            <a:r>
              <a:rPr lang="en-US" altLang="zh-TW" sz="1700" dirty="0" err="1"/>
              <a:t>int</a:t>
            </a:r>
            <a:r>
              <a:rPr lang="en-US" altLang="zh-TW" sz="1700" dirty="0"/>
              <a:t> </a:t>
            </a:r>
            <a:r>
              <a:rPr lang="en-US" altLang="zh-TW" sz="1700" dirty="0" err="1"/>
              <a:t>argc</a:t>
            </a:r>
            <a:r>
              <a:rPr lang="en-US" altLang="zh-TW" sz="1700" dirty="0"/>
              <a:t>, char *</a:t>
            </a:r>
            <a:r>
              <a:rPr lang="en-US" altLang="zh-TW" sz="1700" dirty="0" err="1"/>
              <a:t>argv</a:t>
            </a:r>
            <a:r>
              <a:rPr lang="en-US" altLang="zh-TW" sz="1700" dirty="0" smtClean="0"/>
              <a:t>[])</a:t>
            </a:r>
          </a:p>
          <a:p>
            <a:pPr marL="365760" lvl="1" indent="0">
              <a:buNone/>
            </a:pPr>
            <a:r>
              <a:rPr lang="en-US" altLang="zh-TW" sz="1700" dirty="0" smtClean="0"/>
              <a:t>{ </a:t>
            </a:r>
          </a:p>
          <a:p>
            <a:pPr marL="365760" lvl="1" indent="0">
              <a:buNone/>
            </a:pPr>
            <a:r>
              <a:rPr lang="en-US" altLang="zh-TW" sz="1700" dirty="0" err="1" smtClean="0"/>
              <a:t>QApplication</a:t>
            </a:r>
            <a:r>
              <a:rPr lang="en-US" altLang="zh-TW" sz="1700" dirty="0" smtClean="0"/>
              <a:t> </a:t>
            </a:r>
            <a:r>
              <a:rPr lang="en-US" altLang="zh-TW" sz="1700" dirty="0"/>
              <a:t>app(</a:t>
            </a:r>
            <a:r>
              <a:rPr lang="en-US" altLang="zh-TW" sz="1700" dirty="0" err="1"/>
              <a:t>argc</a:t>
            </a:r>
            <a:r>
              <a:rPr lang="en-US" altLang="zh-TW" sz="1700" dirty="0"/>
              <a:t>, </a:t>
            </a:r>
            <a:r>
              <a:rPr lang="en-US" altLang="zh-TW" sz="1700" dirty="0" err="1"/>
              <a:t>argv</a:t>
            </a:r>
            <a:r>
              <a:rPr lang="en-US" altLang="zh-TW" sz="1700" dirty="0"/>
              <a:t>);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err="1" smtClean="0"/>
              <a:t>QWidget</a:t>
            </a:r>
            <a:r>
              <a:rPr lang="en-US" altLang="zh-TW" sz="1700" dirty="0" smtClean="0"/>
              <a:t> </a:t>
            </a:r>
            <a:r>
              <a:rPr lang="en-US" altLang="zh-TW" sz="1700" dirty="0"/>
              <a:t>*window = new </a:t>
            </a:r>
            <a:r>
              <a:rPr lang="en-US" altLang="zh-TW" sz="1700" dirty="0" err="1" smtClean="0"/>
              <a:t>QWidget</a:t>
            </a:r>
            <a:r>
              <a:rPr lang="en-US" altLang="zh-TW" sz="1700" dirty="0"/>
              <a:t>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err="1" smtClean="0"/>
              <a:t>QLabel</a:t>
            </a:r>
            <a:r>
              <a:rPr lang="en-US" altLang="zh-TW" sz="1700" dirty="0" smtClean="0"/>
              <a:t> </a:t>
            </a:r>
            <a:r>
              <a:rPr lang="en-US" altLang="zh-TW" sz="1700" dirty="0"/>
              <a:t>*label = new </a:t>
            </a:r>
            <a:r>
              <a:rPr lang="en-US" altLang="zh-TW" sz="1700" dirty="0" err="1"/>
              <a:t>QLabel</a:t>
            </a:r>
            <a:r>
              <a:rPr lang="en-US" altLang="zh-TW" sz="1700" dirty="0"/>
              <a:t>("Hello QT!");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err="1" smtClean="0"/>
              <a:t>QPushButton</a:t>
            </a:r>
            <a:r>
              <a:rPr lang="en-US" altLang="zh-TW" sz="1700" dirty="0" smtClean="0"/>
              <a:t> </a:t>
            </a:r>
            <a:r>
              <a:rPr lang="en-US" altLang="zh-TW" sz="1700" dirty="0"/>
              <a:t>*button = new </a:t>
            </a:r>
            <a:r>
              <a:rPr lang="en-US" altLang="zh-TW" sz="1700" dirty="0" err="1"/>
              <a:t>QPushButton</a:t>
            </a:r>
            <a:r>
              <a:rPr lang="en-US" altLang="zh-TW" sz="1700" dirty="0"/>
              <a:t>("Quit!");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err="1" smtClean="0"/>
              <a:t>QVBoxLayout</a:t>
            </a:r>
            <a:r>
              <a:rPr lang="en-US" altLang="zh-TW" sz="1700" dirty="0" smtClean="0"/>
              <a:t> </a:t>
            </a:r>
            <a:r>
              <a:rPr lang="en-US" altLang="zh-TW" sz="1700" dirty="0"/>
              <a:t>*layout = new </a:t>
            </a:r>
            <a:r>
              <a:rPr lang="en-US" altLang="zh-TW" sz="1700" dirty="0" err="1"/>
              <a:t>QVBoxLayout</a:t>
            </a:r>
            <a:r>
              <a:rPr lang="en-US" altLang="zh-TW" sz="1700" dirty="0"/>
              <a:t>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smtClean="0"/>
              <a:t>layout-</a:t>
            </a:r>
            <a:r>
              <a:rPr lang="en-US" altLang="zh-TW" sz="1700" dirty="0"/>
              <a:t>&gt;</a:t>
            </a:r>
            <a:r>
              <a:rPr lang="en-US" altLang="zh-TW" sz="1700" dirty="0" err="1"/>
              <a:t>addWidget</a:t>
            </a:r>
            <a:r>
              <a:rPr lang="en-US" altLang="zh-TW" sz="1700" dirty="0"/>
              <a:t>(label);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smtClean="0"/>
              <a:t>layout-</a:t>
            </a:r>
            <a:r>
              <a:rPr lang="en-US" altLang="zh-TW" sz="1700" dirty="0"/>
              <a:t>&gt;</a:t>
            </a:r>
            <a:r>
              <a:rPr lang="en-US" altLang="zh-TW" sz="1700" dirty="0" err="1"/>
              <a:t>addWidget</a:t>
            </a:r>
            <a:r>
              <a:rPr lang="en-US" altLang="zh-TW" sz="1700" dirty="0"/>
              <a:t>(button);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smtClean="0"/>
              <a:t>QObject</a:t>
            </a:r>
            <a:r>
              <a:rPr lang="en-US" altLang="zh-TW" sz="1700" dirty="0"/>
              <a:t>::connect(button, SIGNAL(clicked()),&amp;</a:t>
            </a:r>
            <a:r>
              <a:rPr lang="en-US" altLang="zh-TW" sz="1700" dirty="0" err="1"/>
              <a:t>app,SLOT</a:t>
            </a:r>
            <a:r>
              <a:rPr lang="en-US" altLang="zh-TW" sz="1700" dirty="0"/>
              <a:t>(quit()));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smtClean="0"/>
              <a:t>window-</a:t>
            </a:r>
            <a:r>
              <a:rPr lang="en-US" altLang="zh-TW" sz="1700" dirty="0"/>
              <a:t>&gt;</a:t>
            </a:r>
            <a:r>
              <a:rPr lang="en-US" altLang="zh-TW" sz="1700" dirty="0" err="1"/>
              <a:t>setLayout</a:t>
            </a:r>
            <a:r>
              <a:rPr lang="en-US" altLang="zh-TW" sz="1700" dirty="0"/>
              <a:t>(layout);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smtClean="0"/>
              <a:t>window-</a:t>
            </a:r>
            <a:r>
              <a:rPr lang="en-US" altLang="zh-TW" sz="1700" dirty="0"/>
              <a:t>&gt;show(); </a:t>
            </a:r>
            <a:endParaRPr lang="en-US" altLang="zh-TW" sz="1700" dirty="0" smtClean="0"/>
          </a:p>
          <a:p>
            <a:pPr marL="365760" lvl="1" indent="0">
              <a:buNone/>
            </a:pPr>
            <a:r>
              <a:rPr lang="en-US" altLang="zh-TW" sz="1700" dirty="0" smtClean="0"/>
              <a:t>return </a:t>
            </a:r>
            <a:r>
              <a:rPr lang="en-US" altLang="zh-TW" sz="1700" dirty="0" err="1"/>
              <a:t>app.exec</a:t>
            </a:r>
            <a:r>
              <a:rPr lang="en-US" altLang="zh-TW" sz="1700" dirty="0" smtClean="0"/>
              <a:t>();</a:t>
            </a:r>
          </a:p>
          <a:p>
            <a:pPr marL="365760" lvl="1" indent="0">
              <a:buNone/>
            </a:pPr>
            <a:r>
              <a:rPr lang="en-US" altLang="zh-TW" sz="1700" dirty="0" smtClean="0"/>
              <a:t> </a:t>
            </a:r>
            <a:r>
              <a:rPr lang="en-US" altLang="zh-TW" sz="1700" dirty="0"/>
              <a:t>}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53816"/>
            <a:ext cx="2265412" cy="1733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http://qt.nokia.com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1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Example: Hello </a:t>
            </a:r>
            <a:r>
              <a:rPr lang="en-US" altLang="zh-TW" dirty="0" err="1"/>
              <a:t>Qt</a:t>
            </a:r>
            <a:r>
              <a:rPr lang="en-US" altLang="zh-TW" dirty="0"/>
              <a:t>!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Code </a:t>
            </a:r>
            <a:r>
              <a:rPr lang="en-US" altLang="zh-TW" dirty="0" smtClean="0"/>
              <a:t>#4: “Hello </a:t>
            </a:r>
            <a:r>
              <a:rPr lang="en-US" altLang="zh-TW" dirty="0" err="1" smtClean="0"/>
              <a:t>Qt</a:t>
            </a:r>
            <a:r>
              <a:rPr lang="en-US" altLang="zh-TW" dirty="0" smtClean="0"/>
              <a:t>!” by QT Designer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4" name="Picture 3" descr="http://qt.nokia.com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211" y="2060848"/>
            <a:ext cx="6537202" cy="41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63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QT?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 software development framework</a:t>
            </a:r>
          </a:p>
          <a:p>
            <a:pPr lvl="1"/>
            <a:r>
              <a:rPr lang="en-US" altLang="zh-TW" dirty="0" err="1" smtClean="0"/>
              <a:t>Qt</a:t>
            </a:r>
            <a:r>
              <a:rPr lang="en-US" altLang="zh-TW" dirty="0" smtClean="0"/>
              <a:t> framework</a:t>
            </a:r>
          </a:p>
          <a:p>
            <a:pPr lvl="2"/>
            <a:r>
              <a:rPr lang="en-US" altLang="zh-TW" dirty="0" smtClean="0"/>
              <a:t>APIs</a:t>
            </a:r>
          </a:p>
          <a:p>
            <a:pPr lvl="1"/>
            <a:r>
              <a:rPr lang="en-US" altLang="zh-TW" dirty="0" err="1" smtClean="0"/>
              <a:t>Qt</a:t>
            </a:r>
            <a:r>
              <a:rPr lang="en-US" altLang="zh-TW" dirty="0" smtClean="0"/>
              <a:t> Creator IDE</a:t>
            </a:r>
          </a:p>
          <a:p>
            <a:pPr lvl="2"/>
            <a:r>
              <a:rPr lang="en-US" altLang="zh-TW" dirty="0" smtClean="0"/>
              <a:t>Design and debug</a:t>
            </a:r>
          </a:p>
          <a:p>
            <a:pPr lvl="1"/>
            <a:r>
              <a:rPr lang="en-US" altLang="zh-TW" dirty="0" smtClean="0"/>
              <a:t>Tools and </a:t>
            </a:r>
            <a:r>
              <a:rPr lang="en-US" altLang="zh-TW" dirty="0" err="1" smtClean="0"/>
              <a:t>toolchains</a:t>
            </a:r>
            <a:endParaRPr lang="en-US" altLang="zh-TW" dirty="0"/>
          </a:p>
          <a:p>
            <a:pPr lvl="2"/>
            <a:r>
              <a:rPr lang="en-US" altLang="zh-TW" dirty="0" smtClean="0"/>
              <a:t>Simulator, complier, device </a:t>
            </a:r>
            <a:r>
              <a:rPr lang="en-US" altLang="zh-TW" dirty="0" err="1" smtClean="0"/>
              <a:t>toolchains</a:t>
            </a:r>
            <a:endParaRPr lang="en-US" altLang="zh-TW" dirty="0" smtClean="0"/>
          </a:p>
          <a:p>
            <a:r>
              <a:rPr lang="en-US" altLang="zh-TW" dirty="0" smtClean="0"/>
              <a:t> </a:t>
            </a:r>
            <a:r>
              <a:rPr lang="en-US" altLang="zh-TW" dirty="0" err="1" smtClean="0"/>
              <a:t>Qt</a:t>
            </a:r>
            <a:r>
              <a:rPr lang="en-US" altLang="zh-TW" dirty="0" smtClean="0"/>
              <a:t> is released on 1991 by </a:t>
            </a:r>
            <a:r>
              <a:rPr lang="en-US" altLang="zh-TW" dirty="0" err="1" smtClean="0"/>
              <a:t>Trolltech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Nokia acquired </a:t>
            </a:r>
            <a:r>
              <a:rPr lang="en-US" altLang="zh-TW" dirty="0" err="1" smtClean="0"/>
              <a:t>Trolltech</a:t>
            </a:r>
            <a:r>
              <a:rPr lang="en-US" altLang="zh-TW" dirty="0" smtClean="0"/>
              <a:t> in 2008</a:t>
            </a:r>
          </a:p>
          <a:p>
            <a:pPr lvl="1"/>
            <a:r>
              <a:rPr lang="en-US" altLang="zh-TW" dirty="0" smtClean="0"/>
              <a:t>Free and open source software to </a:t>
            </a:r>
            <a:r>
              <a:rPr lang="en-US" altLang="zh-TW" dirty="0" err="1" smtClean="0"/>
              <a:t>puclic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C+ is the primary programming language</a:t>
            </a:r>
          </a:p>
          <a:p>
            <a:pPr lvl="2"/>
            <a:endParaRPr lang="zh-TW" altLang="en-US" dirty="0"/>
          </a:p>
        </p:txBody>
      </p:sp>
      <p:pic>
        <p:nvPicPr>
          <p:cNvPr id="1028" name="Picture 4" descr="http://qt.nokia.com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utton-download-4.7.3-and-sdk1.1-rc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16832"/>
            <a:ext cx="1927280" cy="202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09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does </a:t>
            </a:r>
            <a:r>
              <a:rPr lang="en-US" altLang="zh-TW" dirty="0" err="1" smtClean="0"/>
              <a:t>Qt</a:t>
            </a:r>
            <a:r>
              <a:rPr lang="en-US" altLang="zh-TW" dirty="0" smtClean="0"/>
              <a:t> IDE look like?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7" descr="C:\Users\Pa\Desktop\School\2012Fall\ECE424\QT Tutorial_SIUC\Qt_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7088"/>
            <a:ext cx="7128792" cy="488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con - Qt in a box">
            <a:hlinkClick r:id="rId4" tooltip="DOWNLOADS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3004"/>
            <a:ext cx="9525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90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Why choose QT for our labs?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err="1" smtClean="0"/>
              <a:t>Qt</a:t>
            </a:r>
            <a:r>
              <a:rPr lang="en-US" altLang="zh-TW" dirty="0" smtClean="0"/>
              <a:t> is a cross-platform development framework</a:t>
            </a:r>
          </a:p>
          <a:p>
            <a:pPr lvl="1"/>
            <a:r>
              <a:rPr lang="en-US" altLang="zh-TW" dirty="0" smtClean="0"/>
              <a:t>Coding once then porting to any supported platform</a:t>
            </a:r>
          </a:p>
          <a:p>
            <a:r>
              <a:rPr lang="en-US" altLang="zh-TW" dirty="0" err="1" smtClean="0"/>
              <a:t>Qt</a:t>
            </a:r>
            <a:r>
              <a:rPr lang="en-US" altLang="zh-TW" dirty="0" smtClean="0"/>
              <a:t> is language-independent development framework</a:t>
            </a:r>
          </a:p>
          <a:p>
            <a:pPr lvl="1"/>
            <a:r>
              <a:rPr lang="en-US" altLang="zh-TW" dirty="0" smtClean="0"/>
              <a:t>C++</a:t>
            </a:r>
          </a:p>
          <a:p>
            <a:pPr lvl="1"/>
            <a:r>
              <a:rPr lang="en-US" altLang="zh-TW" dirty="0" err="1" smtClean="0"/>
              <a:t>Pythone</a:t>
            </a:r>
            <a:endParaRPr lang="en-US" altLang="zh-TW" dirty="0"/>
          </a:p>
          <a:p>
            <a:pPr lvl="1"/>
            <a:r>
              <a:rPr lang="en-US" altLang="zh-TW" dirty="0" err="1" smtClean="0"/>
              <a:t>Jave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C#</a:t>
            </a:r>
          </a:p>
          <a:p>
            <a:r>
              <a:rPr lang="en-US" altLang="zh-TW" dirty="0" smtClean="0"/>
              <a:t> </a:t>
            </a:r>
            <a:r>
              <a:rPr lang="en-US" altLang="zh-TW" dirty="0" err="1" smtClean="0"/>
              <a:t>Qt</a:t>
            </a:r>
            <a:r>
              <a:rPr lang="en-US" altLang="zh-TW" dirty="0" smtClean="0"/>
              <a:t> aims at development efficiency. Android aims at system-level resource utilization</a:t>
            </a:r>
          </a:p>
          <a:p>
            <a:r>
              <a:rPr lang="en-US" altLang="zh-TW" dirty="0" smtClean="0"/>
              <a:t>Plenty of modules are ready in QT and all of them are free to use.</a:t>
            </a:r>
            <a:endParaRPr lang="zh-TW" altLang="en-US" dirty="0"/>
          </a:p>
        </p:txBody>
      </p:sp>
      <p:pic>
        <p:nvPicPr>
          <p:cNvPr id="1026" name="Picture 2" descr="http://hopf.chem.brandeis.edu/yanglingfa/pic/Qt_logostrap_CMYK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140968"/>
            <a:ext cx="273630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qt.nokia.com/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6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Why choose to make a health gateway application for our labs?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Medical devices are known are typical embedded systems</a:t>
            </a:r>
          </a:p>
          <a:p>
            <a:r>
              <a:rPr lang="en-US" altLang="zh-TW" dirty="0" smtClean="0"/>
              <a:t>Growing </a:t>
            </a:r>
            <a:r>
              <a:rPr lang="en-US" altLang="zh-TW" dirty="0" err="1" smtClean="0"/>
              <a:t>telehealth</a:t>
            </a:r>
            <a:r>
              <a:rPr lang="en-US" altLang="zh-TW" dirty="0" smtClean="0"/>
              <a:t> medical devices market</a:t>
            </a:r>
          </a:p>
          <a:p>
            <a:pPr lvl="1"/>
            <a:r>
              <a:rPr lang="en-US" altLang="zh-TW" dirty="0"/>
              <a:t>C</a:t>
            </a:r>
            <a:r>
              <a:rPr lang="en-US" altLang="zh-TW" dirty="0" smtClean="0"/>
              <a:t>hronic disease</a:t>
            </a:r>
          </a:p>
          <a:p>
            <a:pPr lvl="1"/>
            <a:r>
              <a:rPr lang="en-US" altLang="zh-TW" dirty="0" smtClean="0"/>
              <a:t>Better average </a:t>
            </a:r>
            <a:r>
              <a:rPr lang="en-US" altLang="zh-TW" dirty="0"/>
              <a:t>life expectancy</a:t>
            </a:r>
            <a:endParaRPr lang="en-US" altLang="zh-TW" dirty="0" smtClean="0"/>
          </a:p>
          <a:p>
            <a:r>
              <a:rPr lang="en-US" altLang="zh-TW" dirty="0" err="1" smtClean="0"/>
              <a:t>Telehealth</a:t>
            </a:r>
            <a:r>
              <a:rPr lang="en-US" altLang="zh-TW" dirty="0" smtClean="0"/>
              <a:t> devices’ characteristics </a:t>
            </a:r>
          </a:p>
          <a:p>
            <a:pPr lvl="1"/>
            <a:r>
              <a:rPr lang="en-US" altLang="zh-TW" dirty="0" smtClean="0"/>
              <a:t>Need to be compatible with current networking environment</a:t>
            </a:r>
          </a:p>
          <a:p>
            <a:pPr lvl="1"/>
            <a:r>
              <a:rPr lang="en-US" altLang="zh-TW" dirty="0" smtClean="0"/>
              <a:t>Security function is necessary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pic>
        <p:nvPicPr>
          <p:cNvPr id="4" name="Picture 4" descr="http://qt.nokia.com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4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to start?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Qt</a:t>
            </a:r>
            <a:r>
              <a:rPr lang="en-US" altLang="zh-TW" dirty="0" smtClean="0"/>
              <a:t> software Development Kit</a:t>
            </a:r>
          </a:p>
          <a:p>
            <a:pPr lvl="1"/>
            <a:r>
              <a:rPr lang="en-US" altLang="zh-TW" u="sng" dirty="0">
                <a:hlinkClick r:id="rId2"/>
              </a:rPr>
              <a:t>http://qt.nokia.com/products/qt-sdk/</a:t>
            </a:r>
            <a:endParaRPr lang="zh-TW" altLang="zh-TW" dirty="0"/>
          </a:p>
          <a:p>
            <a:r>
              <a:rPr lang="en-US" altLang="zh-TW" dirty="0" err="1" smtClean="0"/>
              <a:t>Qt</a:t>
            </a:r>
            <a:r>
              <a:rPr lang="en-US" altLang="zh-TW" dirty="0" smtClean="0"/>
              <a:t> Reference</a:t>
            </a:r>
          </a:p>
          <a:p>
            <a:pPr lvl="1"/>
            <a:r>
              <a:rPr lang="en-US" altLang="zh-TW" u="sng" dirty="0">
                <a:hlinkClick r:id="rId3"/>
              </a:rPr>
              <a:t>http://doc.qt.nokia.com</a:t>
            </a:r>
            <a:r>
              <a:rPr lang="en-US" altLang="zh-TW" u="sng" dirty="0" smtClean="0">
                <a:hlinkClick r:id="rId3"/>
              </a:rPr>
              <a:t>/</a:t>
            </a:r>
            <a:endParaRPr lang="en-US" altLang="zh-TW" u="sng" dirty="0" smtClean="0"/>
          </a:p>
          <a:p>
            <a:r>
              <a:rPr lang="en-US" altLang="zh-TW" dirty="0" smtClean="0"/>
              <a:t>Useful Books</a:t>
            </a:r>
          </a:p>
          <a:p>
            <a:pPr lvl="1"/>
            <a:r>
              <a:rPr lang="en-US" altLang="zh-TW" dirty="0"/>
              <a:t>C++ GUI Programming with </a:t>
            </a:r>
            <a:r>
              <a:rPr lang="en-US" altLang="zh-TW" dirty="0" err="1"/>
              <a:t>Qt</a:t>
            </a:r>
            <a:r>
              <a:rPr lang="en-US" altLang="zh-TW" dirty="0"/>
              <a:t> </a:t>
            </a:r>
            <a:r>
              <a:rPr lang="en-US" altLang="zh-TW" dirty="0" smtClean="0"/>
              <a:t>4, ISBN: 0132354160</a:t>
            </a:r>
          </a:p>
          <a:p>
            <a:pPr lvl="2"/>
            <a:r>
              <a:rPr lang="en-US" altLang="zh-TW" u="sng" dirty="0" smtClean="0">
                <a:hlinkClick r:id="rId4"/>
              </a:rPr>
              <a:t>http://www.qtrac.eu/C++-GUI-Programming-with-Qt-4-1st-ed.zip</a:t>
            </a:r>
            <a:endParaRPr lang="zh-TW" altLang="zh-TW" dirty="0"/>
          </a:p>
          <a:p>
            <a:pPr lvl="1"/>
            <a:r>
              <a:rPr lang="en-US" altLang="zh-TW" dirty="0" smtClean="0"/>
              <a:t>An </a:t>
            </a:r>
            <a:r>
              <a:rPr lang="en-US" altLang="zh-TW" dirty="0"/>
              <a:t>Introduction to Design Patterns in C++ with </a:t>
            </a:r>
            <a:r>
              <a:rPr lang="en-US" altLang="zh-TW" dirty="0" err="1"/>
              <a:t>Qt</a:t>
            </a:r>
            <a:r>
              <a:rPr lang="en-US" altLang="zh-TW" dirty="0"/>
              <a:t> </a:t>
            </a:r>
            <a:r>
              <a:rPr lang="en-US" altLang="zh-TW" dirty="0" smtClean="0"/>
              <a:t>4, ISBN:</a:t>
            </a:r>
            <a:r>
              <a:rPr lang="en-US" altLang="zh-TW" dirty="0"/>
              <a:t>0131879057</a:t>
            </a:r>
            <a:endParaRPr lang="en-US" altLang="zh-TW" dirty="0" smtClean="0"/>
          </a:p>
          <a:p>
            <a:pPr lvl="1"/>
            <a:r>
              <a:rPr lang="en-US" altLang="zh-TW" dirty="0"/>
              <a:t>Foundations of </a:t>
            </a:r>
            <a:r>
              <a:rPr lang="en-US" altLang="zh-TW" dirty="0" err="1"/>
              <a:t>Qt</a:t>
            </a:r>
            <a:r>
              <a:rPr lang="en-US" altLang="zh-TW" dirty="0"/>
              <a:t> </a:t>
            </a:r>
            <a:r>
              <a:rPr lang="en-US" altLang="zh-TW" dirty="0" smtClean="0"/>
              <a:t>Development, ISBN: </a:t>
            </a:r>
            <a:r>
              <a:rPr lang="en-US" altLang="zh-TW" dirty="0"/>
              <a:t>1590598318</a:t>
            </a:r>
            <a:endParaRPr lang="en-US" altLang="zh-TW" dirty="0" smtClean="0"/>
          </a:p>
          <a:p>
            <a:pPr lvl="1"/>
            <a:r>
              <a:rPr lang="en-US" altLang="zh-TW" dirty="0"/>
              <a:t>The Book of </a:t>
            </a:r>
            <a:r>
              <a:rPr lang="en-US" altLang="zh-TW" dirty="0" err="1"/>
              <a:t>Qt</a:t>
            </a:r>
            <a:r>
              <a:rPr lang="en-US" altLang="zh-TW" dirty="0"/>
              <a:t> 4: The Art of Building </a:t>
            </a:r>
            <a:r>
              <a:rPr lang="en-US" altLang="zh-TW" dirty="0" err="1"/>
              <a:t>Qt</a:t>
            </a:r>
            <a:r>
              <a:rPr lang="en-US" altLang="zh-TW" dirty="0"/>
              <a:t> </a:t>
            </a:r>
            <a:r>
              <a:rPr lang="en-US" altLang="zh-TW" dirty="0" smtClean="0"/>
              <a:t>Applications, ISBN: </a:t>
            </a:r>
            <a:r>
              <a:rPr lang="en-US" altLang="zh-TW" dirty="0"/>
              <a:t>1593271476</a:t>
            </a:r>
            <a:endParaRPr lang="zh-TW" altLang="en-US" dirty="0"/>
          </a:p>
        </p:txBody>
      </p:sp>
      <p:pic>
        <p:nvPicPr>
          <p:cNvPr id="2050" name="Picture 2" descr="Qt Guide icon">
            <a:hlinkClick r:id="rId5" tooltip="Qt Learning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420888"/>
            <a:ext cx="7905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qt.nokia.com/log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55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to start </a:t>
            </a:r>
            <a:r>
              <a:rPr lang="en-US" altLang="zh-TW" dirty="0" err="1" smtClean="0"/>
              <a:t>Qt</a:t>
            </a:r>
            <a:r>
              <a:rPr lang="en-US" altLang="zh-TW" dirty="0" smtClean="0"/>
              <a:t> programming?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Step 1: Regain your knowledge about C++</a:t>
            </a:r>
          </a:p>
          <a:p>
            <a:pPr lvl="1"/>
            <a:r>
              <a:rPr lang="en-US" altLang="zh-TW" dirty="0" smtClean="0"/>
              <a:t>Input and Output</a:t>
            </a:r>
          </a:p>
          <a:p>
            <a:pPr lvl="1"/>
            <a:r>
              <a:rPr lang="en-US" altLang="zh-TW" dirty="0" smtClean="0"/>
              <a:t>Function</a:t>
            </a:r>
          </a:p>
          <a:p>
            <a:pPr lvl="1"/>
            <a:r>
              <a:rPr lang="en-US" altLang="zh-TW" dirty="0" smtClean="0"/>
              <a:t>Pointer, Reference, and Memory access</a:t>
            </a:r>
          </a:p>
          <a:p>
            <a:pPr lvl="1"/>
            <a:r>
              <a:rPr lang="en-US" altLang="zh-TW" dirty="0" smtClean="0"/>
              <a:t>Operator</a:t>
            </a:r>
          </a:p>
          <a:p>
            <a:pPr lvl="1"/>
            <a:r>
              <a:rPr lang="en-US" altLang="zh-TW" dirty="0" smtClean="0"/>
              <a:t>Overloaded function</a:t>
            </a:r>
          </a:p>
          <a:p>
            <a:pPr lvl="1"/>
            <a:r>
              <a:rPr lang="en-US" altLang="zh-TW" dirty="0" smtClean="0"/>
              <a:t>Classes </a:t>
            </a:r>
          </a:p>
          <a:p>
            <a:pPr lvl="2"/>
            <a:r>
              <a:rPr lang="en-US" altLang="zh-TW" dirty="0" smtClean="0"/>
              <a:t>Member access </a:t>
            </a:r>
            <a:r>
              <a:rPr lang="en-US" altLang="zh-TW" dirty="0" err="1" smtClean="0"/>
              <a:t>specifier</a:t>
            </a:r>
            <a:endParaRPr lang="en-US" altLang="zh-TW" dirty="0" smtClean="0"/>
          </a:p>
          <a:p>
            <a:pPr lvl="3"/>
            <a:r>
              <a:rPr lang="en-US" altLang="zh-TW" dirty="0" smtClean="0"/>
              <a:t>Public</a:t>
            </a:r>
          </a:p>
          <a:p>
            <a:pPr lvl="3"/>
            <a:r>
              <a:rPr lang="en-US" altLang="zh-TW" dirty="0" smtClean="0"/>
              <a:t>Protected</a:t>
            </a:r>
          </a:p>
          <a:p>
            <a:pPr lvl="3"/>
            <a:r>
              <a:rPr lang="en-US" altLang="zh-TW" dirty="0" smtClean="0"/>
              <a:t>Private</a:t>
            </a:r>
          </a:p>
          <a:p>
            <a:pPr lvl="3"/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Picture 3" descr="http://qt.nokia.com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59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start </a:t>
            </a:r>
            <a:r>
              <a:rPr lang="en-US" altLang="zh-TW" dirty="0" err="1"/>
              <a:t>Qt</a:t>
            </a:r>
            <a:r>
              <a:rPr lang="en-US" altLang="zh-TW" dirty="0"/>
              <a:t> programming?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Class examples</a:t>
            </a:r>
          </a:p>
          <a:p>
            <a:pPr marL="365760" lvl="1" indent="0">
              <a:buNone/>
            </a:pPr>
            <a:endParaRPr lang="zh-TW" altLang="en-US" dirty="0"/>
          </a:p>
        </p:txBody>
      </p:sp>
      <p:pic>
        <p:nvPicPr>
          <p:cNvPr id="4" name="Picture 3" descr="http://qt.nokia.com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2132856"/>
            <a:ext cx="51125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#</a:t>
            </a:r>
            <a:r>
              <a:rPr lang="en-US" altLang="zh-TW" dirty="0" err="1"/>
              <a:t>ifndef</a:t>
            </a:r>
            <a:r>
              <a:rPr lang="en-US" altLang="zh-TW" dirty="0"/>
              <a:t> _FRACTION_H_</a:t>
            </a:r>
          </a:p>
          <a:p>
            <a:r>
              <a:rPr lang="en-US" altLang="zh-TW" dirty="0"/>
              <a:t>#define _FRACTION_H_</a:t>
            </a:r>
          </a:p>
          <a:p>
            <a:r>
              <a:rPr lang="en-US" altLang="zh-TW" dirty="0"/>
              <a:t>#include &lt;string&gt;</a:t>
            </a:r>
          </a:p>
          <a:p>
            <a:r>
              <a:rPr lang="en-US" altLang="zh-TW" dirty="0"/>
              <a:t>using namespace </a:t>
            </a:r>
            <a:r>
              <a:rPr lang="en-US" altLang="zh-TW" dirty="0" err="1"/>
              <a:t>std</a:t>
            </a:r>
            <a:r>
              <a:rPr lang="en-US" altLang="zh-TW" dirty="0" smtClean="0"/>
              <a:t>;</a:t>
            </a:r>
          </a:p>
          <a:p>
            <a:r>
              <a:rPr lang="en-US" altLang="zh-TW" dirty="0"/>
              <a:t>class Fraction {</a:t>
            </a:r>
          </a:p>
          <a:p>
            <a:r>
              <a:rPr lang="en-US" altLang="zh-TW" dirty="0"/>
              <a:t>public:</a:t>
            </a:r>
          </a:p>
          <a:p>
            <a:pPr lvl="1"/>
            <a:r>
              <a:rPr lang="en-US" altLang="zh-TW" dirty="0"/>
              <a:t>void set(</a:t>
            </a:r>
            <a:r>
              <a:rPr lang="en-US" altLang="zh-TW" dirty="0" err="1"/>
              <a:t>int</a:t>
            </a:r>
            <a:r>
              <a:rPr lang="en-US" altLang="zh-TW" dirty="0"/>
              <a:t> numerator, </a:t>
            </a:r>
            <a:r>
              <a:rPr lang="en-US" altLang="zh-TW" dirty="0" err="1"/>
              <a:t>int</a:t>
            </a:r>
            <a:r>
              <a:rPr lang="en-US" altLang="zh-TW" dirty="0"/>
              <a:t> denominator);</a:t>
            </a:r>
          </a:p>
          <a:p>
            <a:pPr lvl="1"/>
            <a:r>
              <a:rPr lang="en-US" altLang="zh-TW" dirty="0"/>
              <a:t>double </a:t>
            </a:r>
            <a:r>
              <a:rPr lang="en-US" altLang="zh-TW" dirty="0" err="1"/>
              <a:t>toDouble</a:t>
            </a:r>
            <a:r>
              <a:rPr lang="en-US" altLang="zh-TW" dirty="0"/>
              <a:t>() </a:t>
            </a:r>
            <a:r>
              <a:rPr lang="en-US" altLang="zh-TW" dirty="0" err="1"/>
              <a:t>const</a:t>
            </a:r>
            <a:r>
              <a:rPr lang="en-US" altLang="zh-TW" dirty="0"/>
              <a:t>;</a:t>
            </a:r>
          </a:p>
          <a:p>
            <a:pPr lvl="1"/>
            <a:r>
              <a:rPr lang="en-US" altLang="zh-TW" dirty="0"/>
              <a:t>string </a:t>
            </a:r>
            <a:r>
              <a:rPr lang="en-US" altLang="zh-TW" dirty="0" err="1"/>
              <a:t>toString</a:t>
            </a:r>
            <a:r>
              <a:rPr lang="en-US" altLang="zh-TW" dirty="0"/>
              <a:t>() </a:t>
            </a:r>
            <a:r>
              <a:rPr lang="en-US" altLang="zh-TW" dirty="0" err="1"/>
              <a:t>const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private:</a:t>
            </a:r>
          </a:p>
          <a:p>
            <a:pPr lvl="1"/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m_Numerator</a:t>
            </a:r>
            <a:r>
              <a:rPr lang="en-US" altLang="zh-TW" dirty="0"/>
              <a:t>;</a:t>
            </a:r>
          </a:p>
          <a:p>
            <a:pPr lvl="1"/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m_Denominator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};</a:t>
            </a:r>
          </a:p>
          <a:p>
            <a:r>
              <a:rPr lang="en-US" altLang="zh-TW" dirty="0"/>
              <a:t>#</a:t>
            </a:r>
            <a:r>
              <a:rPr lang="en-US" altLang="zh-TW" dirty="0" err="1"/>
              <a:t>endif</a:t>
            </a:r>
            <a:endParaRPr lang="zh-TW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08104" y="2106415"/>
            <a:ext cx="3635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 you code, you can do followings:</a:t>
            </a:r>
          </a:p>
          <a:p>
            <a:r>
              <a:rPr lang="en-US" altLang="zh-TW" dirty="0" smtClean="0"/>
              <a:t>Fraction f1,f2;</a:t>
            </a:r>
          </a:p>
          <a:p>
            <a:r>
              <a:rPr lang="en-US" altLang="zh-TW" dirty="0" smtClean="0"/>
              <a:t>f1.set(1,2);</a:t>
            </a:r>
          </a:p>
          <a:p>
            <a:r>
              <a:rPr lang="en-US" altLang="zh-TW" dirty="0" smtClean="0"/>
              <a:t>f2.set(3,4);</a:t>
            </a:r>
          </a:p>
          <a:p>
            <a:r>
              <a:rPr lang="en-US" altLang="zh-TW" dirty="0" smtClean="0"/>
              <a:t>You cannot do followings:</a:t>
            </a:r>
          </a:p>
          <a:p>
            <a:r>
              <a:rPr lang="en-US" altLang="zh-TW" dirty="0" smtClean="0"/>
              <a:t>f1.m_Numerator=12;</a:t>
            </a:r>
          </a:p>
          <a:p>
            <a:r>
              <a:rPr lang="en-US" altLang="zh-TW" dirty="0" smtClean="0"/>
              <a:t>f1.m_Denominator=34;</a:t>
            </a:r>
          </a:p>
          <a:p>
            <a:endParaRPr lang="en-US" altLang="zh-TW" dirty="0"/>
          </a:p>
          <a:p>
            <a:r>
              <a:rPr lang="en-US" altLang="zh-TW" dirty="0" smtClean="0"/>
              <a:t>But you can assign values to private values through public functions with initial list.</a:t>
            </a:r>
          </a:p>
        </p:txBody>
      </p:sp>
    </p:spTree>
    <p:extLst>
      <p:ext uri="{BB962C8B-B14F-4D97-AF65-F5344CB8AC3E}">
        <p14:creationId xmlns:p14="http://schemas.microsoft.com/office/powerpoint/2010/main" val="39249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start </a:t>
            </a:r>
            <a:r>
              <a:rPr lang="en-US" altLang="zh-TW" dirty="0" err="1"/>
              <a:t>Qt</a:t>
            </a:r>
            <a:r>
              <a:rPr lang="en-US" altLang="zh-TW" dirty="0"/>
              <a:t> programming?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70272" cy="4873752"/>
          </a:xfrm>
        </p:spPr>
        <p:txBody>
          <a:bodyPr/>
          <a:lstStyle/>
          <a:p>
            <a:r>
              <a:rPr lang="en-US" altLang="zh-TW" dirty="0" smtClean="0"/>
              <a:t>Step 2: Regain object-oriented programming skill</a:t>
            </a:r>
          </a:p>
          <a:p>
            <a:pPr lvl="1"/>
            <a:r>
              <a:rPr lang="en-US" altLang="zh-TW" dirty="0"/>
              <a:t>Object Oriented Programming</a:t>
            </a:r>
          </a:p>
          <a:p>
            <a:pPr lvl="2"/>
            <a:r>
              <a:rPr lang="en-US" altLang="zh-TW" dirty="0" smtClean="0"/>
              <a:t>Encapsulation</a:t>
            </a:r>
          </a:p>
          <a:p>
            <a:pPr lvl="3"/>
            <a:r>
              <a:rPr lang="en-US" altLang="zh-TW" dirty="0" smtClean="0"/>
              <a:t>Packaging data</a:t>
            </a:r>
          </a:p>
          <a:p>
            <a:pPr lvl="3"/>
            <a:r>
              <a:rPr lang="en-US" altLang="zh-TW" dirty="0" smtClean="0"/>
              <a:t>Providing well-documented public functions</a:t>
            </a:r>
          </a:p>
          <a:p>
            <a:pPr lvl="3"/>
            <a:r>
              <a:rPr lang="en-US" altLang="zh-TW" dirty="0" smtClean="0"/>
              <a:t>Hiding implementation detail</a:t>
            </a:r>
            <a:endParaRPr lang="en-US" altLang="zh-TW" dirty="0"/>
          </a:p>
          <a:p>
            <a:pPr lvl="2"/>
            <a:r>
              <a:rPr lang="en-US" altLang="zh-TW" dirty="0" smtClean="0"/>
              <a:t>Inheritance</a:t>
            </a:r>
          </a:p>
          <a:p>
            <a:pPr lvl="3"/>
            <a:r>
              <a:rPr lang="en-US" altLang="zh-TW" dirty="0" smtClean="0"/>
              <a:t>Allows different classes to share code</a:t>
            </a:r>
          </a:p>
          <a:p>
            <a:pPr lvl="3"/>
            <a:r>
              <a:rPr lang="en-US" altLang="zh-TW" dirty="0" smtClean="0"/>
              <a:t>Derived class inherits base class and </a:t>
            </a:r>
            <a:r>
              <a:rPr lang="en-US" altLang="zh-TW" dirty="0" err="1" smtClean="0"/>
              <a:t>overwirte</a:t>
            </a:r>
            <a:r>
              <a:rPr lang="en-US" altLang="zh-TW" dirty="0" smtClean="0"/>
              <a:t>/extent functions in base class to meet our needs.</a:t>
            </a:r>
            <a:endParaRPr lang="en-US" altLang="zh-TW" dirty="0"/>
          </a:p>
          <a:p>
            <a:pPr lvl="2"/>
            <a:r>
              <a:rPr lang="en-US" altLang="zh-TW" dirty="0" smtClean="0"/>
              <a:t>Polymorphism</a:t>
            </a:r>
          </a:p>
          <a:p>
            <a:pPr lvl="3"/>
            <a:r>
              <a:rPr lang="en-US" altLang="zh-TW" dirty="0" smtClean="0"/>
              <a:t>Virtual function/ Indirect calls/ dynamic binding</a:t>
            </a:r>
          </a:p>
          <a:p>
            <a:pPr lvl="3"/>
            <a:endParaRPr lang="en-US" altLang="zh-TW" dirty="0" smtClean="0"/>
          </a:p>
          <a:p>
            <a:pPr lvl="2"/>
            <a:endParaRPr lang="en-US" altLang="zh-TW" dirty="0"/>
          </a:p>
          <a:p>
            <a:pPr lvl="1"/>
            <a:endParaRPr lang="zh-TW" altLang="en-US" dirty="0"/>
          </a:p>
        </p:txBody>
      </p:sp>
      <p:pic>
        <p:nvPicPr>
          <p:cNvPr id="4" name="Picture 3" descr="http://qt.nokia.com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497" y="332656"/>
            <a:ext cx="56197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86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1345</TotalTime>
  <Words>862</Words>
  <Application>Microsoft Office PowerPoint</Application>
  <PresentationFormat>On-screen Show (4:3)</PresentationFormat>
  <Paragraphs>181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Oriel</vt:lpstr>
      <vt:lpstr>Visio</vt:lpstr>
      <vt:lpstr> Lecture 4:  Embedded Application Framework  Qt Tutorial  Cheng-Liang (Paul) Hsieh  </vt:lpstr>
      <vt:lpstr>What is QT? </vt:lpstr>
      <vt:lpstr>How does Qt IDE look like? </vt:lpstr>
      <vt:lpstr>Why choose QT for our labs? </vt:lpstr>
      <vt:lpstr>Why choose to make a health gateway application for our labs?</vt:lpstr>
      <vt:lpstr>How to start? </vt:lpstr>
      <vt:lpstr>How to start Qt programming? </vt:lpstr>
      <vt:lpstr>How to start Qt programming? </vt:lpstr>
      <vt:lpstr>How to start Qt programming? </vt:lpstr>
      <vt:lpstr>How to start Qt programming? </vt:lpstr>
      <vt:lpstr>How to start Qt programming? </vt:lpstr>
      <vt:lpstr>How to start Qt programming? </vt:lpstr>
      <vt:lpstr>How to start Qt programming? </vt:lpstr>
      <vt:lpstr>How to start Qt programming? </vt:lpstr>
      <vt:lpstr>Example: Hello Qt! </vt:lpstr>
      <vt:lpstr>Example: Hello Qt! </vt:lpstr>
      <vt:lpstr>Example: Hello Qt! </vt:lpstr>
      <vt:lpstr>Example: Hello Qt! 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Qt TutoriaL</dc:title>
  <dc:creator>Paul</dc:creator>
  <cp:lastModifiedBy>weng</cp:lastModifiedBy>
  <cp:revision>39</cp:revision>
  <dcterms:created xsi:type="dcterms:W3CDTF">2012-08-23T13:45:34Z</dcterms:created>
  <dcterms:modified xsi:type="dcterms:W3CDTF">2012-08-24T17:56:34Z</dcterms:modified>
</cp:coreProperties>
</file>