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2" r:id="rId4"/>
    <p:sldId id="263" r:id="rId5"/>
    <p:sldId id="264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1" r:id="rId16"/>
    <p:sldId id="281" r:id="rId17"/>
    <p:sldId id="272" r:id="rId18"/>
    <p:sldId id="282" r:id="rId19"/>
    <p:sldId id="283" r:id="rId20"/>
    <p:sldId id="273" r:id="rId21"/>
    <p:sldId id="284" r:id="rId22"/>
    <p:sldId id="274" r:id="rId23"/>
    <p:sldId id="275" r:id="rId24"/>
    <p:sldId id="285" r:id="rId25"/>
    <p:sldId id="276" r:id="rId26"/>
    <p:sldId id="277" r:id="rId27"/>
    <p:sldId id="278" r:id="rId28"/>
    <p:sldId id="279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8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E3E22-4629-4B8E-81C8-8BA2BA07F46C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9360-7B43-47E7-AF22-C8C8F121E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45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3B4AE-370C-4818-89E4-F77E93EE29E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7477-1946-4378-BD72-1C9AB891E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02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7477-1946-4378-BD72-1C9AB891EB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417477-1946-4378-BD72-1C9AB891EB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0">
            <a:gsLst>
              <a:gs pos="0">
                <a:srgbClr val="9933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57200" y="6324600"/>
            <a:ext cx="8229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84" y="0"/>
              </a:cxn>
            </a:cxnLst>
            <a:rect l="0" t="0" r="r" b="b"/>
            <a:pathLst>
              <a:path w="5184" h="1">
                <a:moveTo>
                  <a:pt x="0" y="0"/>
                </a:moveTo>
                <a:lnTo>
                  <a:pt x="518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─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99616"/>
            <a:ext cx="7406640" cy="1853184"/>
          </a:xfrm>
        </p:spPr>
        <p:txBody>
          <a:bodyPr/>
          <a:lstStyle/>
          <a:p>
            <a:pPr algn="ctr"/>
            <a:r>
              <a:rPr lang="en-US" dirty="0" smtClean="0"/>
              <a:t>ECE 424 </a:t>
            </a:r>
            <a:br>
              <a:rPr lang="en-US" dirty="0" smtClean="0"/>
            </a:br>
            <a:r>
              <a:rPr lang="en-US" dirty="0" smtClean="0"/>
              <a:t>Embedded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7406640" cy="1752600"/>
          </a:xfrm>
        </p:spPr>
        <p:txBody>
          <a:bodyPr/>
          <a:lstStyle/>
          <a:p>
            <a:r>
              <a:rPr lang="en-US" dirty="0" smtClean="0"/>
              <a:t>Lecture 8 &amp; </a:t>
            </a:r>
            <a:r>
              <a:rPr lang="en-US" dirty="0" smtClean="0"/>
              <a:t>9 &amp; 10: </a:t>
            </a:r>
            <a:endParaRPr lang="en-US" dirty="0" smtClean="0"/>
          </a:p>
          <a:p>
            <a:r>
              <a:rPr lang="en-US" dirty="0" smtClean="0"/>
              <a:t>Embedded Processor Architecture</a:t>
            </a:r>
          </a:p>
          <a:p>
            <a:r>
              <a:rPr lang="en-US" dirty="0" smtClean="0"/>
              <a:t>Chapter 5</a:t>
            </a:r>
          </a:p>
          <a:p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2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Processor Instruction Classes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Immediate Operands</a:t>
            </a:r>
          </a:p>
          <a:p>
            <a:pPr lvl="1"/>
            <a:r>
              <a:rPr lang="en-US" dirty="0" smtClean="0"/>
              <a:t>MOV EAX, 00</a:t>
            </a:r>
          </a:p>
          <a:p>
            <a:r>
              <a:rPr lang="en-US" dirty="0" smtClean="0"/>
              <a:t>Register Operands</a:t>
            </a:r>
          </a:p>
          <a:p>
            <a:pPr lvl="1"/>
            <a:r>
              <a:rPr lang="en-US" dirty="0" smtClean="0"/>
              <a:t>Source/Destination can be almost any register (RISC)</a:t>
            </a:r>
          </a:p>
          <a:p>
            <a:r>
              <a:rPr lang="en-US" dirty="0" smtClean="0"/>
              <a:t>Memory Operands</a:t>
            </a:r>
          </a:p>
          <a:p>
            <a:pPr lvl="1"/>
            <a:r>
              <a:rPr lang="en-US" dirty="0" smtClean="0"/>
              <a:t>MOV [EBX], EAX</a:t>
            </a:r>
          </a:p>
          <a:p>
            <a:r>
              <a:rPr lang="en-US" dirty="0" smtClean="0"/>
              <a:t>Data Transfer Instructions</a:t>
            </a:r>
          </a:p>
          <a:p>
            <a:pPr lvl="1"/>
            <a:r>
              <a:rPr lang="en-US" dirty="0" smtClean="0"/>
              <a:t>MOVNTI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Processor </a:t>
            </a:r>
            <a:r>
              <a:rPr lang="en-US" sz="3600" dirty="0" smtClean="0"/>
              <a:t>Instruction Classes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Arithmetic Instructions</a:t>
            </a:r>
          </a:p>
          <a:p>
            <a:pPr lvl="1"/>
            <a:r>
              <a:rPr lang="en-US" dirty="0" smtClean="0"/>
              <a:t>ALU</a:t>
            </a:r>
          </a:p>
          <a:p>
            <a:r>
              <a:rPr lang="en-US" dirty="0" smtClean="0"/>
              <a:t>Binary Operations</a:t>
            </a:r>
          </a:p>
          <a:p>
            <a:r>
              <a:rPr lang="en-US" dirty="0" smtClean="0"/>
              <a:t>Decimal Operations</a:t>
            </a:r>
          </a:p>
          <a:p>
            <a:r>
              <a:rPr lang="en-US" dirty="0" smtClean="0"/>
              <a:t>Logical Operations</a:t>
            </a:r>
          </a:p>
          <a:p>
            <a:pPr lvl="1"/>
            <a:r>
              <a:rPr lang="en-US" dirty="0" smtClean="0"/>
              <a:t>AND, OR, XOR, NOT</a:t>
            </a:r>
          </a:p>
          <a:p>
            <a:r>
              <a:rPr lang="en-US" dirty="0" smtClean="0"/>
              <a:t>Shift Rotate Operations</a:t>
            </a:r>
          </a:p>
          <a:p>
            <a:r>
              <a:rPr lang="en-US" dirty="0" smtClean="0"/>
              <a:t>Bit/Byte Operations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 smtClean="0">
                <a:latin typeface="Baskerville Old Face" pitchFamily="18" charset="0"/>
              </a:rPr>
              <a:t>Tables on page 116-117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Branch and Control Flow Instructions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Needed to control the flow of a program’s execution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Jmp, LOOP, CALL, RET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41779"/>
              </p:ext>
            </p:extLst>
          </p:nvPr>
        </p:nvGraphicFramePr>
        <p:xfrm>
          <a:off x="228600" y="3200400"/>
          <a:ext cx="908504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Image" r:id="rId3" imgW="5162450" imgH="1256069" progId="">
                  <p:embed/>
                </p:oleObj>
              </mc:Choice>
              <mc:Fallback>
                <p:oleObj name="Image" r:id="rId3" imgW="5162450" imgH="125606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9085046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Single Instruction Multiple Data</a:t>
            </a:r>
          </a:p>
          <a:p>
            <a:pPr lvl="1"/>
            <a:r>
              <a:rPr lang="en-US" dirty="0" smtClean="0"/>
              <a:t>Intel SSE</a:t>
            </a:r>
          </a:p>
          <a:p>
            <a:pPr lvl="1"/>
            <a:r>
              <a:rPr lang="en-US" dirty="0" smtClean="0"/>
              <a:t>Used to optimize:</a:t>
            </a:r>
          </a:p>
          <a:p>
            <a:pPr lvl="2"/>
            <a:r>
              <a:rPr lang="en-US" dirty="0" smtClean="0"/>
              <a:t>Speech recognition algorithms</a:t>
            </a:r>
          </a:p>
          <a:p>
            <a:pPr lvl="2"/>
            <a:r>
              <a:rPr lang="en-US" dirty="0" smtClean="0"/>
              <a:t>Video display and capture routines</a:t>
            </a:r>
          </a:p>
          <a:p>
            <a:pPr lvl="2"/>
            <a:r>
              <a:rPr lang="en-US" dirty="0" smtClean="0"/>
              <a:t>3D graphics</a:t>
            </a:r>
          </a:p>
          <a:p>
            <a:pPr lvl="2"/>
            <a:r>
              <a:rPr lang="en-US" dirty="0" smtClean="0"/>
              <a:t>Encryption algorithms</a:t>
            </a:r>
          </a:p>
          <a:p>
            <a:pPr lvl="1"/>
            <a:r>
              <a:rPr lang="en-US" dirty="0" smtClean="0"/>
              <a:t>In theory, the speed up is 75% over SISD instructions</a:t>
            </a:r>
          </a:p>
          <a:p>
            <a:pPr lvl="2"/>
            <a:endParaRPr lang="en-US" dirty="0" smtClean="0"/>
          </a:p>
        </p:txBody>
      </p:sp>
      <p:pic>
        <p:nvPicPr>
          <p:cNvPr id="5" name="Picture 2" descr="f05-04-9780123914903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7949"/>
            <a:ext cx="3505200" cy="15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Exception/Interrupt 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 descr="f05-05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2152"/>
            <a:ext cx="7921641" cy="46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4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Vector Table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PowerPC and ARM</a:t>
            </a:r>
          </a:p>
          <a:p>
            <a:pPr lvl="1"/>
            <a:r>
              <a:rPr lang="en-US" dirty="0" smtClean="0"/>
              <a:t>Look up vector table using software</a:t>
            </a:r>
          </a:p>
          <a:p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Processor itself identifies fault without software</a:t>
            </a:r>
          </a:p>
          <a:p>
            <a:r>
              <a:rPr lang="en-US" dirty="0" smtClean="0"/>
              <a:t>Segment Selector</a:t>
            </a:r>
          </a:p>
          <a:p>
            <a:pPr lvl="1"/>
            <a:r>
              <a:rPr lang="en-US" dirty="0" smtClean="0"/>
              <a:t>Selects segment from descriptor table</a:t>
            </a:r>
          </a:p>
          <a:p>
            <a:r>
              <a:rPr lang="en-US" dirty="0" smtClean="0"/>
              <a:t>Segment Offset</a:t>
            </a:r>
          </a:p>
          <a:p>
            <a:pPr lvl="1"/>
            <a:r>
              <a:rPr lang="en-US" dirty="0" smtClean="0"/>
              <a:t>Produces the linear address</a:t>
            </a:r>
          </a:p>
          <a:p>
            <a:r>
              <a:rPr lang="en-US" dirty="0" smtClean="0"/>
              <a:t>Privilege Level</a:t>
            </a:r>
          </a:p>
          <a:p>
            <a:pPr lvl="1"/>
            <a:r>
              <a:rPr lang="en-US" dirty="0" smtClean="0"/>
              <a:t>Set to zero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Descriptor Dereferencing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f05-06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0" y="1501853"/>
            <a:ext cx="7454939" cy="44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8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Masking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Exception frame</a:t>
            </a:r>
          </a:p>
          <a:p>
            <a:pPr lvl="1"/>
            <a:r>
              <a:rPr lang="en-US" dirty="0"/>
              <a:t>Format of saved interrupt/exception data</a:t>
            </a:r>
          </a:p>
          <a:p>
            <a:r>
              <a:rPr lang="en-US" dirty="0"/>
              <a:t>Masking Interrupts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Disable during parallel pointer operations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Can be processed by other hardware threads</a:t>
            </a:r>
          </a:p>
          <a:p>
            <a:pPr lvl="2"/>
            <a:r>
              <a:rPr lang="en-US" dirty="0" smtClean="0"/>
              <a:t>Degrades system performance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f05-07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4843"/>
            <a:ext cx="6400800" cy="55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1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Interrupt </a:t>
            </a:r>
            <a:r>
              <a:rPr lang="en-US" dirty="0" smtClean="0"/>
              <a:t>Latency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f05-08-9780123914903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59" y="2438400"/>
            <a:ext cx="927266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 with processor within SOC</a:t>
            </a:r>
          </a:p>
          <a:p>
            <a:pPr lvl="1"/>
            <a:r>
              <a:rPr lang="en-US" dirty="0" smtClean="0"/>
              <a:t>Focus on 32 bit</a:t>
            </a:r>
          </a:p>
          <a:p>
            <a:pPr lvl="1"/>
            <a:r>
              <a:rPr lang="en-US" dirty="0" smtClean="0"/>
              <a:t>Large data set, high performance and complex applications </a:t>
            </a:r>
          </a:p>
          <a:p>
            <a:r>
              <a:rPr lang="en-US" dirty="0" smtClean="0"/>
              <a:t>Basic execution environment</a:t>
            </a:r>
          </a:p>
          <a:p>
            <a:r>
              <a:rPr lang="en-US" dirty="0" smtClean="0"/>
              <a:t>Application binary interface</a:t>
            </a:r>
          </a:p>
          <a:p>
            <a:r>
              <a:rPr lang="en-US" dirty="0" smtClean="0"/>
              <a:t>Instruction classes</a:t>
            </a:r>
          </a:p>
          <a:p>
            <a:r>
              <a:rPr lang="en-US" dirty="0" smtClean="0"/>
              <a:t>Interrupts</a:t>
            </a:r>
          </a:p>
          <a:p>
            <a:r>
              <a:rPr lang="en-US" dirty="0" smtClean="0"/>
              <a:t>Memory mapping and protection</a:t>
            </a:r>
          </a:p>
          <a:p>
            <a:r>
              <a:rPr lang="en-US" dirty="0" smtClean="0"/>
              <a:t>Memory hierarchy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Memory Mapping and</a:t>
            </a:r>
            <a:br>
              <a:rPr lang="en-US" sz="3600" dirty="0" smtClean="0"/>
            </a:br>
            <a:r>
              <a:rPr lang="en-US" sz="3600" dirty="0" smtClean="0"/>
              <a:t>Protection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143000"/>
            <a:ext cx="7924800" cy="464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Memory Protection Unit (MPU)</a:t>
            </a:r>
          </a:p>
          <a:p>
            <a:pPr lvl="1"/>
            <a:r>
              <a:rPr lang="en-US" dirty="0" smtClean="0"/>
              <a:t>Defines valid parts of the system memory map and access control</a:t>
            </a:r>
          </a:p>
          <a:p>
            <a:pPr lvl="1"/>
            <a:r>
              <a:rPr lang="en-US" dirty="0" smtClean="0"/>
              <a:t>Regulates cacheable memory regions</a:t>
            </a:r>
          </a:p>
          <a:p>
            <a:r>
              <a:rPr lang="en-US" dirty="0" smtClean="0"/>
              <a:t>Memory Management Unit (MMU)</a:t>
            </a:r>
          </a:p>
          <a:p>
            <a:pPr lvl="1"/>
            <a:r>
              <a:rPr lang="en-US" dirty="0" smtClean="0"/>
              <a:t>Protection and fine-grained address translation between linear/virtual and physical address</a:t>
            </a:r>
          </a:p>
          <a:p>
            <a:pPr lvl="1"/>
            <a:r>
              <a:rPr lang="en-US" dirty="0" smtClean="0"/>
              <a:t>A building block of a </a:t>
            </a:r>
            <a:r>
              <a:rPr lang="en-US" b="1" dirty="0" smtClean="0"/>
              <a:t>virtual memory system</a:t>
            </a:r>
          </a:p>
          <a:p>
            <a:pPr lvl="1"/>
            <a:r>
              <a:rPr lang="en-US" dirty="0" smtClean="0"/>
              <a:t>Allows OS to overcommit memory on applications by moving data from and to disks via scheme </a:t>
            </a:r>
            <a:r>
              <a:rPr lang="en-US" b="1" dirty="0" smtClean="0"/>
              <a:t>paging</a:t>
            </a:r>
          </a:p>
          <a:p>
            <a:pPr lvl="1"/>
            <a:r>
              <a:rPr lang="en-US" dirty="0" smtClean="0"/>
              <a:t>Paging increasing memory efficiency by moving infrequently-used part of programming working memory from RAM to disk.</a:t>
            </a:r>
          </a:p>
          <a:p>
            <a:pPr lvl="1"/>
            <a:r>
              <a:rPr lang="en-US" dirty="0" smtClean="0"/>
              <a:t>The unit of transfer is a fixed-sized called page</a:t>
            </a:r>
          </a:p>
          <a:p>
            <a:pPr lvl="1"/>
            <a:r>
              <a:rPr lang="en-US" b="1" dirty="0" smtClean="0"/>
              <a:t>Page fault: thousand of cycles, not used for embedded systems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 descr="f05-09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1"/>
            <a:ext cx="71166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2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CPU Stalls</a:t>
            </a:r>
          </a:p>
          <a:p>
            <a:pPr lvl="1"/>
            <a:r>
              <a:rPr lang="en-US" dirty="0" smtClean="0"/>
              <a:t>Often caused on read operations</a:t>
            </a:r>
          </a:p>
          <a:p>
            <a:pPr lvl="1"/>
            <a:r>
              <a:rPr lang="en-US" dirty="0" smtClean="0"/>
              <a:t>Write buffering to avoid write stalls</a:t>
            </a:r>
          </a:p>
          <a:p>
            <a:r>
              <a:rPr lang="en-US" dirty="0" smtClean="0"/>
              <a:t>Logic Gate Memory</a:t>
            </a:r>
          </a:p>
          <a:p>
            <a:pPr lvl="1"/>
            <a:r>
              <a:rPr lang="en-US" dirty="0" smtClean="0"/>
              <a:t>Buffering</a:t>
            </a:r>
          </a:p>
          <a:p>
            <a:r>
              <a:rPr lang="en-US" dirty="0" smtClean="0"/>
              <a:t>Static RAM (SRAM)</a:t>
            </a:r>
          </a:p>
          <a:p>
            <a:pPr lvl="1"/>
            <a:r>
              <a:rPr lang="en-US" dirty="0" smtClean="0"/>
              <a:t>Access time: 1-2 CPU Core Clocks</a:t>
            </a:r>
          </a:p>
          <a:p>
            <a:r>
              <a:rPr lang="en-US" dirty="0" smtClean="0"/>
              <a:t>Dynamic RAM (DRAM)</a:t>
            </a:r>
          </a:p>
          <a:p>
            <a:pPr lvl="1"/>
            <a:r>
              <a:rPr lang="en-US" dirty="0" smtClean="0"/>
              <a:t>100 ns</a:t>
            </a:r>
          </a:p>
          <a:p>
            <a:r>
              <a:rPr lang="en-US" dirty="0" smtClean="0"/>
              <a:t>Mass Storage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/>
              <a:t>Slow, 1000s cycles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 descr="f05-10-9780123914903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457575" cy="249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Temporal locality</a:t>
            </a:r>
          </a:p>
          <a:p>
            <a:pPr lvl="1"/>
            <a:r>
              <a:rPr lang="en-US" dirty="0" smtClean="0"/>
              <a:t>If a memory location was accessed then it is likely to be accessed again soon</a:t>
            </a:r>
          </a:p>
          <a:p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A program is likely to access a memory address close to the current access</a:t>
            </a:r>
          </a:p>
          <a:p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CPU -&gt; L1 -&gt; L2</a:t>
            </a:r>
          </a:p>
          <a:p>
            <a:pPr lvl="2"/>
            <a:r>
              <a:rPr lang="en-US" dirty="0" smtClean="0"/>
              <a:t>L2 is slower as it is larger, and farther away</a:t>
            </a:r>
          </a:p>
          <a:p>
            <a:r>
              <a:rPr lang="en-US" dirty="0" smtClean="0"/>
              <a:t>Cache allocation</a:t>
            </a:r>
          </a:p>
          <a:p>
            <a:pPr lvl="1"/>
            <a:r>
              <a:rPr lang="en-US" dirty="0" smtClean="0"/>
              <a:t>Evicts data based on a missed memory 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Six-Way Set Associative </a:t>
            </a:r>
            <a:r>
              <a:rPr lang="en-US" dirty="0" smtClean="0"/>
              <a:t>24K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f05-11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89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8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Cache 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Ensures that content from peripherals is correct</a:t>
            </a:r>
          </a:p>
          <a:p>
            <a:pPr lvl="1"/>
            <a:r>
              <a:rPr lang="en-US" dirty="0" smtClean="0"/>
              <a:t>Responsibility of drivers</a:t>
            </a:r>
          </a:p>
          <a:p>
            <a:r>
              <a:rPr lang="en-US" dirty="0" smtClean="0"/>
              <a:t>Snoop Cycles</a:t>
            </a:r>
          </a:p>
          <a:p>
            <a:pPr lvl="1"/>
            <a:r>
              <a:rPr lang="en-US" dirty="0" smtClean="0"/>
              <a:t>Processor snoops during memory transactions</a:t>
            </a:r>
          </a:p>
          <a:p>
            <a:r>
              <a:rPr lang="en-US" dirty="0" smtClean="0"/>
              <a:t>Cache Flushing</a:t>
            </a:r>
          </a:p>
          <a:p>
            <a:r>
              <a:rPr lang="en-US" dirty="0" smtClean="0"/>
              <a:t>Simplifies software development and debugging</a:t>
            </a:r>
          </a:p>
          <a:p>
            <a:r>
              <a:rPr lang="en-US" dirty="0" smtClean="0"/>
              <a:t>Multicore Processors use MESI to share cache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(Modified, Exclusive, Shared, </a:t>
            </a:r>
            <a:r>
              <a:rPr lang="en-US" dirty="0" err="1" smtClean="0"/>
              <a:t>Invaled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Stands for the different states of cache</a:t>
            </a:r>
          </a:p>
          <a:p>
            <a:r>
              <a:rPr lang="en-US" dirty="0" smtClean="0"/>
              <a:t>MESI is widely popular in </a:t>
            </a:r>
            <a:r>
              <a:rPr lang="en-US" dirty="0" err="1" smtClean="0"/>
              <a:t>muliprocessor</a:t>
            </a:r>
            <a:r>
              <a:rPr lang="en-US" dirty="0" smtClean="0"/>
              <a:t> designs such as:</a:t>
            </a:r>
          </a:p>
          <a:p>
            <a:pPr lvl="1"/>
            <a:r>
              <a:rPr lang="en-US" dirty="0" smtClean="0"/>
              <a:t>Intel architectures, ARM11 and ARM Cortex-A9 </a:t>
            </a:r>
            <a:r>
              <a:rPr lang="en-US" dirty="0" err="1" smtClean="0"/>
              <a:t>MPCores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Bus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Bus Addresses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offers direct memory access to the system memory</a:t>
            </a:r>
          </a:p>
          <a:p>
            <a:pPr lvl="2"/>
            <a:r>
              <a:rPr lang="en-US" sz="2000" dirty="0" smtClean="0"/>
              <a:t>Create addresses that relate to a physical system address</a:t>
            </a:r>
          </a:p>
          <a:p>
            <a:pPr lvl="2"/>
            <a:r>
              <a:rPr lang="en-US" sz="2000" dirty="0" smtClean="0"/>
              <a:t>Device drivers convert virtual addresses to physical addresses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PCIe</a:t>
            </a:r>
            <a:r>
              <a:rPr lang="en-US" dirty="0" smtClean="0"/>
              <a:t> bus is 1:1 with the physical addresses</a:t>
            </a:r>
          </a:p>
          <a:p>
            <a:pPr lvl="1"/>
            <a:r>
              <a:rPr lang="en-US" dirty="0" err="1" smtClean="0"/>
              <a:t>SoC’s</a:t>
            </a:r>
            <a:r>
              <a:rPr lang="en-US" dirty="0" smtClean="0"/>
              <a:t> however require a translation</a:t>
            </a:r>
          </a:p>
          <a:p>
            <a:r>
              <a:rPr lang="en-US" dirty="0" smtClean="0"/>
              <a:t>System Bus Interface</a:t>
            </a:r>
          </a:p>
          <a:p>
            <a:pPr lvl="1"/>
            <a:r>
              <a:rPr lang="en-US" dirty="0" smtClean="0"/>
              <a:t>Front Side Bus (FSB)</a:t>
            </a:r>
          </a:p>
          <a:p>
            <a:pPr lvl="2"/>
            <a:r>
              <a:rPr lang="en-US" sz="2000" dirty="0" smtClean="0"/>
              <a:t>Connects CPU and Memory Controller Hub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tt\Pictures\blockdi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3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Concepts with processor within SOC</a:t>
            </a:r>
          </a:p>
          <a:p>
            <a:r>
              <a:rPr lang="en-US" dirty="0" smtClean="0"/>
              <a:t>Basic </a:t>
            </a:r>
            <a:r>
              <a:rPr lang="en-US" dirty="0"/>
              <a:t>execution environment</a:t>
            </a:r>
          </a:p>
          <a:p>
            <a:r>
              <a:rPr lang="en-US" dirty="0"/>
              <a:t>Application binary interface</a:t>
            </a:r>
          </a:p>
          <a:p>
            <a:r>
              <a:rPr lang="en-US" dirty="0"/>
              <a:t>Instruction classes</a:t>
            </a:r>
          </a:p>
          <a:p>
            <a:r>
              <a:rPr lang="en-US" dirty="0"/>
              <a:t>Interrupts</a:t>
            </a:r>
          </a:p>
          <a:p>
            <a:r>
              <a:rPr lang="en-US" dirty="0"/>
              <a:t>Memory mapping and protection</a:t>
            </a:r>
          </a:p>
          <a:p>
            <a:r>
              <a:rPr lang="en-US" dirty="0"/>
              <a:t>Memory hierarchy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Execution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ARM and PowerPC </a:t>
            </a:r>
          </a:p>
          <a:p>
            <a:pPr lvl="1"/>
            <a:r>
              <a:rPr lang="en-US" dirty="0" smtClean="0"/>
              <a:t>Generalized Registers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Segment Registers</a:t>
            </a:r>
          </a:p>
          <a:p>
            <a:endParaRPr lang="en-US" dirty="0"/>
          </a:p>
        </p:txBody>
      </p:sp>
      <p:pic>
        <p:nvPicPr>
          <p:cNvPr id="5" name="Picture 4" descr="f05-01-9780123914903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66457"/>
            <a:ext cx="470940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Execution environment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Instruction Pointer</a:t>
            </a:r>
          </a:p>
          <a:p>
            <a:pPr lvl="1"/>
            <a:r>
              <a:rPr lang="en-US" dirty="0" smtClean="0"/>
              <a:t>Program counter maintained by the CPU</a:t>
            </a:r>
          </a:p>
          <a:p>
            <a:pPr lvl="1"/>
            <a:r>
              <a:rPr lang="en-US" dirty="0" smtClean="0"/>
              <a:t>ARM vs. Intel</a:t>
            </a:r>
          </a:p>
          <a:p>
            <a:pPr lvl="2"/>
            <a:r>
              <a:rPr lang="en-US" dirty="0" smtClean="0"/>
              <a:t>ARM allows direct modification</a:t>
            </a:r>
          </a:p>
          <a:p>
            <a:pPr lvl="2"/>
            <a:r>
              <a:rPr lang="en-US" dirty="0" smtClean="0"/>
              <a:t>Intel uses Extended Instruction Pointer (EIP)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Status Flags</a:t>
            </a:r>
          </a:p>
          <a:p>
            <a:pPr lvl="3"/>
            <a:r>
              <a:rPr lang="en-US" dirty="0" smtClean="0"/>
              <a:t>ADD, SUB, and MUL</a:t>
            </a:r>
          </a:p>
          <a:p>
            <a:pPr lvl="1"/>
            <a:r>
              <a:rPr lang="en-US" dirty="0" smtClean="0"/>
              <a:t>Additional bit flags</a:t>
            </a:r>
          </a:p>
          <a:p>
            <a:pPr lvl="3"/>
            <a:r>
              <a:rPr lang="en-US" dirty="0" smtClean="0"/>
              <a:t>Information for the programmer and OS.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Execution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Stack Pointer</a:t>
            </a:r>
          </a:p>
          <a:p>
            <a:pPr lvl="1"/>
            <a:r>
              <a:rPr lang="en-US" dirty="0" smtClean="0"/>
              <a:t>Program stacks are created in system memory</a:t>
            </a:r>
          </a:p>
          <a:p>
            <a:pPr lvl="2"/>
            <a:r>
              <a:rPr lang="en-US" sz="2000" dirty="0" smtClean="0"/>
              <a:t>Store local variables, allocate storage, pass function arguments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Base Pointer</a:t>
            </a:r>
          </a:p>
          <a:p>
            <a:pPr lvl="1"/>
            <a:r>
              <a:rPr lang="en-US" dirty="0" smtClean="0"/>
              <a:t>Allows a program to manage the function calling hierarchy on the stack.</a:t>
            </a:r>
          </a:p>
          <a:p>
            <a:pPr lvl="1"/>
            <a:r>
              <a:rPr lang="en-US" dirty="0" smtClean="0"/>
              <a:t>Memory Dump</a:t>
            </a:r>
          </a:p>
          <a:p>
            <a:pPr lvl="1"/>
            <a:r>
              <a:rPr lang="en-US" dirty="0" smtClean="0"/>
              <a:t>Also known as frame pointer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f05-03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27882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Privilege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371600"/>
            <a:ext cx="79248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Different levels are provided for security and resource access control</a:t>
            </a:r>
          </a:p>
          <a:p>
            <a:pPr lvl="1"/>
            <a:r>
              <a:rPr lang="en-US" dirty="0" smtClean="0"/>
              <a:t>Highest privilege (0) for OS and lowest privilege (3) for user programs</a:t>
            </a:r>
          </a:p>
          <a:p>
            <a:pPr lvl="1"/>
            <a:r>
              <a:rPr lang="en-US" dirty="0" smtClean="0"/>
              <a:t>Helps manage system resources</a:t>
            </a:r>
          </a:p>
          <a:p>
            <a:pPr lvl="1"/>
            <a:r>
              <a:rPr lang="en-US" dirty="0" smtClean="0"/>
              <a:t>Level 0</a:t>
            </a:r>
          </a:p>
          <a:p>
            <a:pPr lvl="2"/>
            <a:r>
              <a:rPr lang="en-US" dirty="0" smtClean="0"/>
              <a:t>Linux – Kernel Mode</a:t>
            </a:r>
          </a:p>
          <a:p>
            <a:pPr lvl="2"/>
            <a:r>
              <a:rPr lang="en-US" dirty="0" smtClean="0"/>
              <a:t>Windows – Ring 0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C:\Users\Matt\Pictures\500px-Priv_rings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0"/>
          <a:stretch/>
        </p:blipFill>
        <p:spPr bwMode="auto">
          <a:xfrm>
            <a:off x="5246914" y="2438400"/>
            <a:ext cx="3211286" cy="31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Processor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Intel specific CPUID instruction</a:t>
            </a:r>
          </a:p>
          <a:p>
            <a:pPr lvl="1"/>
            <a:r>
              <a:rPr lang="en-US" dirty="0" smtClean="0"/>
              <a:t>Instructions to display the feature set of a processor</a:t>
            </a:r>
          </a:p>
          <a:p>
            <a:pPr lvl="1"/>
            <a:r>
              <a:rPr lang="en-US" dirty="0" smtClean="0"/>
              <a:t>Helps in performance tuning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Linux command /cat/proc/cpuinfo utilizes CPUID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RDTSC</a:t>
            </a:r>
          </a:p>
          <a:p>
            <a:pPr lvl="1"/>
            <a:r>
              <a:rPr lang="en-US" dirty="0" smtClean="0"/>
              <a:t>Returns the maximum number of ticks at maximum processor frequency</a:t>
            </a:r>
          </a:p>
          <a:p>
            <a:pPr lvl="1"/>
            <a:r>
              <a:rPr lang="en-US" dirty="0" smtClean="0"/>
              <a:t>Very accurate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Binary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295400"/>
            <a:ext cx="7924800" cy="441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Describes </a:t>
            </a:r>
            <a:r>
              <a:rPr lang="en-US" dirty="0"/>
              <a:t>the low-level interface between an </a:t>
            </a:r>
            <a:r>
              <a:rPr lang="en-US" dirty="0" smtClean="0"/>
              <a:t>application </a:t>
            </a:r>
            <a:r>
              <a:rPr lang="en-US" dirty="0"/>
              <a:t>and the operating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Useful for debugging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97795"/>
              </p:ext>
            </p:extLst>
          </p:nvPr>
        </p:nvGraphicFramePr>
        <p:xfrm>
          <a:off x="533400" y="2514600"/>
          <a:ext cx="344760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Image" r:id="rId4" imgW="1764706" imgH="1755384" progId="">
                  <p:embed/>
                </p:oleObj>
              </mc:Choice>
              <mc:Fallback>
                <p:oleObj name="Image" r:id="rId4" imgW="1764706" imgH="175538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447602" cy="342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41704"/>
              </p:ext>
            </p:extLst>
          </p:nvPr>
        </p:nvGraphicFramePr>
        <p:xfrm>
          <a:off x="4343399" y="2133600"/>
          <a:ext cx="459024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Image" r:id="rId6" imgW="3703327" imgH="2603820" progId="">
                  <p:embed/>
                </p:oleObj>
              </mc:Choice>
              <mc:Fallback>
                <p:oleObj name="Image" r:id="rId6" imgW="3703327" imgH="26038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399" y="2133600"/>
                        <a:ext cx="4590249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ng-Teaching-Theme-Fall12">
  <a:themeElements>
    <a:clrScheme name="Umass_NS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mass_NSL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mass_N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ss_NS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Weng-Fall12</Template>
  <TotalTime>469</TotalTime>
  <Words>956</Words>
  <Application>Microsoft Office PowerPoint</Application>
  <PresentationFormat>On-screen Show (4:3)</PresentationFormat>
  <Paragraphs>272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Weng-Teaching-Theme-Fall12</vt:lpstr>
      <vt:lpstr>Image</vt:lpstr>
      <vt:lpstr>ECE 424  Embedded Systems Design</vt:lpstr>
      <vt:lpstr>Introduction</vt:lpstr>
      <vt:lpstr>Basic Execution Environment</vt:lpstr>
      <vt:lpstr>Basic Execution environment </vt:lpstr>
      <vt:lpstr>Basic Execution environment </vt:lpstr>
      <vt:lpstr>Execution Environment</vt:lpstr>
      <vt:lpstr>Privilege Levels</vt:lpstr>
      <vt:lpstr>Processor Specifics</vt:lpstr>
      <vt:lpstr>Application Binary Interface</vt:lpstr>
      <vt:lpstr>Processor Instruction Classes</vt:lpstr>
      <vt:lpstr>Processor Instruction Classes </vt:lpstr>
      <vt:lpstr>Branch and Control Flow Instructions</vt:lpstr>
      <vt:lpstr>SIMD Instructions</vt:lpstr>
      <vt:lpstr>Exception/Interrupt Sources</vt:lpstr>
      <vt:lpstr>Vector Table Structure</vt:lpstr>
      <vt:lpstr>Interrupt Descriptor Dereferencing</vt:lpstr>
      <vt:lpstr>Masking Interrupts</vt:lpstr>
      <vt:lpstr>Stack Frames</vt:lpstr>
      <vt:lpstr>Components of Interrupt Latency </vt:lpstr>
      <vt:lpstr>Memory Mapping and Protection</vt:lpstr>
      <vt:lpstr>Address Translation</vt:lpstr>
      <vt:lpstr>Memory Hierarchy</vt:lpstr>
      <vt:lpstr>Cache Hierarchy</vt:lpstr>
      <vt:lpstr>Six-Way Set Associative 24K</vt:lpstr>
      <vt:lpstr>Cache Coherency</vt:lpstr>
      <vt:lpstr>MESI</vt:lpstr>
      <vt:lpstr>System Bus 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Network Lab</dc:creator>
  <cp:lastModifiedBy>weng</cp:lastModifiedBy>
  <cp:revision>57</cp:revision>
  <dcterms:created xsi:type="dcterms:W3CDTF">2012-07-19T20:06:05Z</dcterms:created>
  <dcterms:modified xsi:type="dcterms:W3CDTF">2012-09-12T13:54:07Z</dcterms:modified>
</cp:coreProperties>
</file>